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26" r:id="rId2"/>
    <p:sldId id="258" r:id="rId3"/>
    <p:sldId id="348" r:id="rId4"/>
    <p:sldId id="351" r:id="rId5"/>
    <p:sldId id="371" r:id="rId6"/>
    <p:sldId id="333" r:id="rId7"/>
    <p:sldId id="310" r:id="rId8"/>
    <p:sldId id="314" r:id="rId9"/>
    <p:sldId id="347" r:id="rId10"/>
    <p:sldId id="319" r:id="rId11"/>
    <p:sldId id="325" r:id="rId12"/>
    <p:sldId id="349" r:id="rId13"/>
    <p:sldId id="334" r:id="rId14"/>
    <p:sldId id="315" r:id="rId15"/>
    <p:sldId id="350" r:id="rId16"/>
    <p:sldId id="335" r:id="rId17"/>
    <p:sldId id="313" r:id="rId18"/>
    <p:sldId id="461" r:id="rId19"/>
    <p:sldId id="462" r:id="rId20"/>
    <p:sldId id="354" r:id="rId21"/>
    <p:sldId id="337" r:id="rId22"/>
    <p:sldId id="320" r:id="rId23"/>
    <p:sldId id="322" r:id="rId24"/>
    <p:sldId id="338" r:id="rId25"/>
    <p:sldId id="321" r:id="rId26"/>
    <p:sldId id="344" r:id="rId27"/>
    <p:sldId id="358" r:id="rId28"/>
    <p:sldId id="364" r:id="rId29"/>
    <p:sldId id="343" r:id="rId30"/>
    <p:sldId id="306" r:id="rId31"/>
    <p:sldId id="346" r:id="rId32"/>
    <p:sldId id="336" r:id="rId33"/>
    <p:sldId id="352" r:id="rId34"/>
    <p:sldId id="458" r:id="rId35"/>
    <p:sldId id="420" r:id="rId36"/>
    <p:sldId id="459" r:id="rId37"/>
    <p:sldId id="460" r:id="rId38"/>
    <p:sldId id="411" r:id="rId3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4" autoAdjust="0"/>
    <p:restoredTop sz="94655" autoAdjust="0"/>
  </p:normalViewPr>
  <p:slideViewPr>
    <p:cSldViewPr snapToGrid="0">
      <p:cViewPr varScale="1">
        <p:scale>
          <a:sx n="108" d="100"/>
          <a:sy n="108" d="100"/>
        </p:scale>
        <p:origin x="2640" y="102"/>
      </p:cViewPr>
      <p:guideLst/>
    </p:cSldViewPr>
  </p:slideViewPr>
  <p:outlineViewPr>
    <p:cViewPr>
      <p:scale>
        <a:sx n="33" d="100"/>
        <a:sy n="33" d="100"/>
      </p:scale>
      <p:origin x="0" y="-225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4392" y="-380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89981-A6D1-472C-90AC-C8D0AB4790E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0E0EC-95F3-4150-9EFB-36A96101AB9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412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228599" y="4400549"/>
            <a:ext cx="6627813" cy="4629151"/>
          </a:xfrm>
        </p:spPr>
        <p:txBody>
          <a:bodyPr/>
          <a:lstStyle/>
          <a:p>
            <a:r>
              <a:rPr lang="pl-PL" sz="1800" dirty="0"/>
              <a:t>Obserwowany przez nas wszystkich dynamiczny rozwój sztucznej inteligencji powinien skłaniać nas , informatyków  do zasadniczo odmiennego podejścia do budowy nowych rozwiązań informatycznych, których zadaniem jest wspieranie procesów biznesowych.</a:t>
            </a:r>
          </a:p>
          <a:p>
            <a:endParaRPr lang="pl-PL" sz="1800" dirty="0"/>
          </a:p>
          <a:p>
            <a:r>
              <a:rPr lang="pl-PL" sz="1800" dirty="0"/>
              <a:t>Tak jak przesłanie sentencji zawartej na tym slajdzie, zamiast usprawnianie tego jak coś dzisiaj robimy powinniśmy zasadniczo  zmienić sposób podejścia do tej pracy.  </a:t>
            </a:r>
          </a:p>
          <a:p>
            <a:r>
              <a:rPr lang="pl-PL" sz="1800" dirty="0"/>
              <a:t>Pomóc w tym mogą rozwiązania sztucznej inteligencji, w których posiadane już dane operacyjne, te historyczne i stale napływające w połączeniu z istniejącymi i </a:t>
            </a:r>
            <a:r>
              <a:rPr lang="pl-PL" sz="1800" dirty="0" err="1"/>
              <a:t>customizowanymi</a:t>
            </a:r>
            <a:r>
              <a:rPr lang="pl-PL" sz="1800" dirty="0"/>
              <a:t> modelami sztucznej inteligencji  mogą i powinny stanowić podstawę do poprawy automatyzacji działań, budowy rozwiązań dla klientów rzeczywiście </a:t>
            </a:r>
            <a:r>
              <a:rPr lang="pl-PL" sz="1800" dirty="0" err="1"/>
              <a:t>selfservice</a:t>
            </a:r>
            <a:r>
              <a:rPr lang="pl-PL" sz="1800" dirty="0"/>
              <a:t>, implementacji systemów które optymalizują procesy decyzyjne i operacyjne.</a:t>
            </a:r>
          </a:p>
          <a:p>
            <a:endParaRPr lang="pl-PL" sz="1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895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2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Sponga</a:t>
            </a:r>
            <a:r>
              <a:rPr lang="pl-PL" dirty="0"/>
              <a:t> – gąbczak</a:t>
            </a:r>
          </a:p>
          <a:p>
            <a:r>
              <a:rPr lang="pl-PL" dirty="0" err="1"/>
              <a:t>Roubdwarm</a:t>
            </a:r>
            <a:r>
              <a:rPr lang="pl-PL" dirty="0"/>
              <a:t> – glista</a:t>
            </a:r>
          </a:p>
          <a:p>
            <a:r>
              <a:rPr lang="pl-PL" dirty="0" err="1"/>
              <a:t>Leech</a:t>
            </a:r>
            <a:r>
              <a:rPr lang="pl-PL" dirty="0"/>
              <a:t> - pijawka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253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639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106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228599" y="4400549"/>
            <a:ext cx="6627813" cy="4629151"/>
          </a:xfrm>
        </p:spPr>
        <p:txBody>
          <a:bodyPr/>
          <a:lstStyle/>
          <a:p>
            <a:r>
              <a:rPr lang="pl-PL" sz="1800" dirty="0"/>
              <a:t>Obserwowany przez nas wszystkich dynamiczny rozwój sztucznej inteligencji powinien skłaniać nas , informatyków  do zasadniczo odmiennego podejścia do budowy nowych rozwiązań informatycznych, których zadaniem jest wspieranie procesów biznesowych.</a:t>
            </a:r>
          </a:p>
          <a:p>
            <a:endParaRPr lang="pl-PL" sz="1800" dirty="0"/>
          </a:p>
          <a:p>
            <a:r>
              <a:rPr lang="pl-PL" sz="1800" dirty="0"/>
              <a:t>Tak jak przesłanie sentencji zawartej na tym slajdzie, zamiast usprawnianie tego jak coś dzisiaj robimy powinniśmy zasadniczo  zmienić sposób podejścia do tej pracy.  </a:t>
            </a:r>
          </a:p>
          <a:p>
            <a:r>
              <a:rPr lang="pl-PL" sz="1800" dirty="0"/>
              <a:t>Pomóc w tym mogą rozwiązania sztucznej inteligencji, w których posiadane już dane operacyjne, te historyczne i stale napływające w połączeniu z istniejącymi i </a:t>
            </a:r>
            <a:r>
              <a:rPr lang="pl-PL" sz="1800" dirty="0" err="1"/>
              <a:t>customizowanymi</a:t>
            </a:r>
            <a:r>
              <a:rPr lang="pl-PL" sz="1800" dirty="0"/>
              <a:t> modelami sztucznej inteligencji  mogą i powinny stanowić podstawę do poprawy automatyzacji działań, budowy rozwiązań dla klientów rzeczywiście </a:t>
            </a:r>
            <a:r>
              <a:rPr lang="pl-PL" sz="1800" dirty="0" err="1"/>
              <a:t>selfservice</a:t>
            </a:r>
            <a:r>
              <a:rPr lang="pl-PL" sz="1800" dirty="0"/>
              <a:t>, implementacji systemów które optymalizują procesy decyzyjne i operacyjne.</a:t>
            </a:r>
          </a:p>
          <a:p>
            <a:endParaRPr lang="pl-PL" sz="1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5207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46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82319C-550C-C401-E34A-E14B88AC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E8694E7-AC53-9C90-7803-1347BAB09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BAB73F-83EE-861C-0A24-2CB68A55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4C3501B-CA9C-0A97-2FA0-037598CE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E958D3-F456-6A11-9140-9521AFC7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563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5E645C-AA6A-B9B6-4B72-6BC5B037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7E313BC-9067-4146-0DB7-79272538A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670D77-9FD5-B74E-D526-8DBB12FF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B92ADD-FA1D-BC3A-3ECA-E71E8C7B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961771F-923D-310A-A1E4-1CB09258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5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FF24CC3-A015-A609-C5A5-9E7C142C3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6F8D34C-9FAF-8A2F-0B06-FC9F81471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A15BFD8-6076-C4C3-9A9E-565208DF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6FE421-C7A2-E8E2-CB1C-A26C60AE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A5B4812-FAE5-B3FC-F2F8-D0780B3F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07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D123D9-00D7-8F7E-C62D-375BDED2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DC9C111-FD2E-F126-C6DB-EAE341C7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5773A6-3045-8A60-8850-CC902C69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0A40B17-31C4-AFBD-7020-1782C52C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B43BD8-505C-2008-119E-A32EF5E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27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0B3BC5-BCE3-F859-E427-59F058A5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1E0046-9E50-C649-4E75-436A885E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F227C6-B444-1283-BB75-8FC60CCB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331BAA-4A46-3EF5-4D4E-0FF0D665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1C5227-F5EE-AC11-0FDB-BE8E4C1A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999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2F044C-D31B-75EC-7EFA-0DC6FF5B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37C041-0EC1-F04F-3C58-49AC6772C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720057E-D285-FCE5-633F-7EA421441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687CF46-F698-FB41-6A93-F08EB58C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3BA9791-FC41-82AD-9BAC-13E8EE81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8ADFF6B-5A86-5F00-1952-6DBD955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28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195865-02F6-89DB-6D43-AE669B71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DB91F8F-5AA9-A558-F243-95B13F571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F29FF68-1665-4F51-38C5-3B77DCC06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DBA771F-0C17-181A-A368-0A799381A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01BFA73-F1CD-EADB-BFB3-20290FE6F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8E6C845-E34D-4A8A-5BBA-73BC33EF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C0A207A-B50D-4A47-5C31-02693448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0F068E9-69A2-BE5F-83B7-1C2A9117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1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6A4965-1CA8-408D-98CE-23792A2C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93F2E41-3E54-8DDA-BD61-B41367A1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952C483-EBD2-B7ED-1BF6-49994D28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18C96B9-FDD7-7CFF-919E-86F19E89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514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E9453A5-5851-A79D-24C1-59FF1B7F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DBCA327-0835-6B39-2A64-FDB34932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83EA8A-4AF2-0853-54B8-01AF75AD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00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BD3187-71A7-6218-EC5D-95B4F4D7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E0F185-4EC9-D56D-D116-363C17482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63870B0-D1BC-EDB7-F10A-B20D14B15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E3375B3-FE12-9091-BF67-27942129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3B7AA50-B1A3-6CE9-311D-E31FE281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5C99B20-FB26-479F-B734-A767F763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003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3284B5-DF4D-6464-71D6-0801CD8B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D37197D-FAA9-5414-3347-3BAD61D0D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1C70832-E9AF-E5AD-3F78-954190D3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0DD534-C1A2-8503-FE7C-55FDF4C2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6D328E9-0881-7788-5A0F-592370CE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E147200-CD76-F3DC-FE6D-DB541F0E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49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2A3EBD9-48F6-91C4-0024-A1C88AF4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359B201-48DD-1274-5AC2-AC0D8F80D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2223063-F0AC-E326-DB47-F86A8A6DD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AC43D-54E6-46AE-ACD9-07721E220829}" type="datetimeFigureOut">
              <a:rPr lang="pl-PL" smtClean="0"/>
              <a:t>04.12.2023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F94FAD-7C7D-B32A-9038-E2F1CCBA7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6AF28A-D5B0-B042-738D-364B8AC49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07507077-85A7-4AA7-B2FC-3A60F075B67B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17180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playground.tensorflow.org/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smos.com/calculator/geuepmtfdo?lang=en" TargetMode="External"/><Relationship Id="rId5" Type="http://schemas.openxmlformats.org/officeDocument/2006/relationships/hyperlink" Target="https://www.desmos.com/calculator/kb0dvqj2bd?lang=pl" TargetMode="External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UW/blob/main/keras_classification_case.ipynb" TargetMode="External"/><Relationship Id="rId5" Type="http://schemas.openxmlformats.org/officeDocument/2006/relationships/hyperlink" Target="https://github.com/adalbertii/UW/blob/main/CNN_brain_tumor_case.ipynb" TargetMode="Externa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andreasvonderheydt_innovation-bostondynamics-robotics-activity-7093540121081180161-PS0P/?utm_source=share&amp;utm_medium=member_deskto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63CC85E-7AC8-9801-A43B-92262542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5" y="572351"/>
            <a:ext cx="6505575" cy="641985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CB34CFC-EDEF-034E-9A89-B17ADE05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411" y="3685787"/>
            <a:ext cx="6564588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6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a 32">
            <a:extLst>
              <a:ext uri="{FF2B5EF4-FFF2-40B4-BE49-F238E27FC236}">
                <a16:creationId xmlns:a16="http://schemas.microsoft.com/office/drawing/2014/main" id="{C3A9BC0A-045B-289F-1ADE-A9F6C3A782D5}"/>
              </a:ext>
            </a:extLst>
          </p:cNvPr>
          <p:cNvGrpSpPr/>
          <p:nvPr/>
        </p:nvGrpSpPr>
        <p:grpSpPr>
          <a:xfrm>
            <a:off x="3603678" y="1378182"/>
            <a:ext cx="2949611" cy="1387340"/>
            <a:chOff x="3436833" y="4239167"/>
            <a:chExt cx="2949611" cy="1387340"/>
          </a:xfrm>
        </p:grpSpPr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FD14B13D-AAAC-B0F6-AD7D-C93E15A7CE74}"/>
                </a:ext>
              </a:extLst>
            </p:cNvPr>
            <p:cNvSpPr/>
            <p:nvPr/>
          </p:nvSpPr>
          <p:spPr>
            <a:xfrm>
              <a:off x="4928705" y="4239167"/>
              <a:ext cx="1457739" cy="1387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Real </a:t>
              </a:r>
              <a:r>
                <a:rPr lang="pl-PL" sz="1400" dirty="0" err="1"/>
                <a:t>object</a:t>
              </a:r>
              <a:endParaRPr lang="pl-PL" sz="1400" dirty="0"/>
            </a:p>
          </p:txBody>
        </p:sp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1D4FB5FC-6E66-F7A2-E50F-023E09969C15}"/>
                </a:ext>
              </a:extLst>
            </p:cNvPr>
            <p:cNvCxnSpPr/>
            <p:nvPr/>
          </p:nvCxnSpPr>
          <p:spPr>
            <a:xfrm>
              <a:off x="3457255" y="448538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2DAB9335-1469-4C81-22F6-4FCB4BBC4099}"/>
                </a:ext>
              </a:extLst>
            </p:cNvPr>
            <p:cNvCxnSpPr/>
            <p:nvPr/>
          </p:nvCxnSpPr>
          <p:spPr>
            <a:xfrm>
              <a:off x="3457255" y="4840734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D319A9C2-C0B5-E77B-4D2B-B72E8E82B4A3}"/>
                </a:ext>
              </a:extLst>
            </p:cNvPr>
            <p:cNvCxnSpPr/>
            <p:nvPr/>
          </p:nvCxnSpPr>
          <p:spPr>
            <a:xfrm>
              <a:off x="3436833" y="5136177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prosty ze strzałką 27">
              <a:extLst>
                <a:ext uri="{FF2B5EF4-FFF2-40B4-BE49-F238E27FC236}">
                  <a16:creationId xmlns:a16="http://schemas.microsoft.com/office/drawing/2014/main" id="{E8743748-A41C-464C-C934-B3F9D6D5257C}"/>
                </a:ext>
              </a:extLst>
            </p:cNvPr>
            <p:cNvCxnSpPr/>
            <p:nvPr/>
          </p:nvCxnSpPr>
          <p:spPr>
            <a:xfrm>
              <a:off x="3436833" y="546912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C72D6967-A7DC-9837-B095-A6F5EB14D59A}"/>
                </a:ext>
              </a:extLst>
            </p:cNvPr>
            <p:cNvSpPr txBox="1"/>
            <p:nvPr/>
          </p:nvSpPr>
          <p:spPr>
            <a:xfrm>
              <a:off x="3671960" y="4239167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x1</a:t>
              </a:r>
            </a:p>
          </p:txBody>
        </p:sp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04858B50-5096-A017-D6BE-0E16E84D0B13}"/>
                </a:ext>
              </a:extLst>
            </p:cNvPr>
            <p:cNvSpPr txBox="1"/>
            <p:nvPr/>
          </p:nvSpPr>
          <p:spPr>
            <a:xfrm>
              <a:off x="3653376" y="4619125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x2</a:t>
              </a:r>
            </a:p>
          </p:txBody>
        </p:sp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503FB39-67BB-4D87-1802-9DE895237E11}"/>
                </a:ext>
              </a:extLst>
            </p:cNvPr>
            <p:cNvSpPr txBox="1"/>
            <p:nvPr/>
          </p:nvSpPr>
          <p:spPr>
            <a:xfrm>
              <a:off x="3653375" y="4927464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x3</a:t>
              </a:r>
            </a:p>
          </p:txBody>
        </p:sp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4CC6F453-9722-61EC-8A5B-E5741E4F54C5}"/>
                </a:ext>
              </a:extLst>
            </p:cNvPr>
            <p:cNvSpPr txBox="1"/>
            <p:nvPr/>
          </p:nvSpPr>
          <p:spPr>
            <a:xfrm>
              <a:off x="3634604" y="5221780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err="1"/>
                <a:t>xN</a:t>
              </a:r>
              <a:endParaRPr lang="pl-PL" sz="1000" dirty="0"/>
            </a:p>
          </p:txBody>
        </p:sp>
      </p:grpSp>
      <p:sp>
        <p:nvSpPr>
          <p:cNvPr id="35" name="Prostokąt 34">
            <a:extLst>
              <a:ext uri="{FF2B5EF4-FFF2-40B4-BE49-F238E27FC236}">
                <a16:creationId xmlns:a16="http://schemas.microsoft.com/office/drawing/2014/main" id="{0E2260E8-65EF-29F3-F322-E492867EDBEF}"/>
              </a:ext>
            </a:extLst>
          </p:cNvPr>
          <p:cNvSpPr/>
          <p:nvPr/>
        </p:nvSpPr>
        <p:spPr>
          <a:xfrm>
            <a:off x="5095550" y="3582119"/>
            <a:ext cx="1457739" cy="13873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>
                <a:solidFill>
                  <a:schemeClr val="tx1"/>
                </a:solidFill>
              </a:rPr>
              <a:t>AI Model</a:t>
            </a:r>
          </a:p>
        </p:txBody>
      </p:sp>
      <p:cxnSp>
        <p:nvCxnSpPr>
          <p:cNvPr id="36" name="Łącznik prosty ze strzałką 35">
            <a:extLst>
              <a:ext uri="{FF2B5EF4-FFF2-40B4-BE49-F238E27FC236}">
                <a16:creationId xmlns:a16="http://schemas.microsoft.com/office/drawing/2014/main" id="{7ED73D52-73AA-7541-E913-F7752F55BA68}"/>
              </a:ext>
            </a:extLst>
          </p:cNvPr>
          <p:cNvCxnSpPr/>
          <p:nvPr/>
        </p:nvCxnSpPr>
        <p:spPr>
          <a:xfrm>
            <a:off x="3624100" y="3828340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>
            <a:extLst>
              <a:ext uri="{FF2B5EF4-FFF2-40B4-BE49-F238E27FC236}">
                <a16:creationId xmlns:a16="http://schemas.microsoft.com/office/drawing/2014/main" id="{BB0DF44D-8C03-4793-FC9B-78E39DDF6718}"/>
              </a:ext>
            </a:extLst>
          </p:cNvPr>
          <p:cNvCxnSpPr/>
          <p:nvPr/>
        </p:nvCxnSpPr>
        <p:spPr>
          <a:xfrm>
            <a:off x="3624100" y="4183686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>
            <a:extLst>
              <a:ext uri="{FF2B5EF4-FFF2-40B4-BE49-F238E27FC236}">
                <a16:creationId xmlns:a16="http://schemas.microsoft.com/office/drawing/2014/main" id="{375834A6-8AE2-0A44-C894-F54C9F2465AA}"/>
              </a:ext>
            </a:extLst>
          </p:cNvPr>
          <p:cNvCxnSpPr/>
          <p:nvPr/>
        </p:nvCxnSpPr>
        <p:spPr>
          <a:xfrm>
            <a:off x="3603678" y="4479129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CBC23952-0352-7D0D-1274-A79070367ABA}"/>
              </a:ext>
            </a:extLst>
          </p:cNvPr>
          <p:cNvCxnSpPr/>
          <p:nvPr/>
        </p:nvCxnSpPr>
        <p:spPr>
          <a:xfrm>
            <a:off x="3603678" y="4812080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B83D8CFF-F101-97DB-4B7F-C9B2A9ED03A7}"/>
              </a:ext>
            </a:extLst>
          </p:cNvPr>
          <p:cNvSpPr txBox="1"/>
          <p:nvPr/>
        </p:nvSpPr>
        <p:spPr>
          <a:xfrm>
            <a:off x="3838805" y="3582119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x1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26A3F26E-09B6-0F32-181C-8D6A71CC0686}"/>
              </a:ext>
            </a:extLst>
          </p:cNvPr>
          <p:cNvSpPr txBox="1"/>
          <p:nvPr/>
        </p:nvSpPr>
        <p:spPr>
          <a:xfrm>
            <a:off x="3820221" y="3962077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280608F-C1BF-4A2F-7867-14D671AD84BE}"/>
              </a:ext>
            </a:extLst>
          </p:cNvPr>
          <p:cNvSpPr txBox="1"/>
          <p:nvPr/>
        </p:nvSpPr>
        <p:spPr>
          <a:xfrm>
            <a:off x="3820220" y="4270416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x3</a:t>
            </a: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AB71D154-543E-9FB3-3402-E9CFC00A4F66}"/>
              </a:ext>
            </a:extLst>
          </p:cNvPr>
          <p:cNvSpPr txBox="1"/>
          <p:nvPr/>
        </p:nvSpPr>
        <p:spPr>
          <a:xfrm>
            <a:off x="3820220" y="4564732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 err="1">
                <a:solidFill>
                  <a:schemeClr val="bg1"/>
                </a:solidFill>
              </a:rPr>
              <a:t>xN</a:t>
            </a:r>
            <a:endParaRPr lang="pl-PL" sz="1000" dirty="0">
              <a:solidFill>
                <a:schemeClr val="bg1"/>
              </a:solidFill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799FD9FB-6F0A-C8C3-6493-265B1E694568}"/>
              </a:ext>
            </a:extLst>
          </p:cNvPr>
          <p:cNvCxnSpPr/>
          <p:nvPr/>
        </p:nvCxnSpPr>
        <p:spPr>
          <a:xfrm>
            <a:off x="6880825" y="2066336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9FE4C099-95FD-AB86-D94B-D38E09CCAC48}"/>
              </a:ext>
            </a:extLst>
          </p:cNvPr>
          <p:cNvCxnSpPr/>
          <p:nvPr/>
        </p:nvCxnSpPr>
        <p:spPr>
          <a:xfrm>
            <a:off x="6817201" y="4370554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9B422895-DD59-0078-88CE-1C5CA87C9F9C}"/>
              </a:ext>
            </a:extLst>
          </p:cNvPr>
          <p:cNvSpPr txBox="1"/>
          <p:nvPr/>
        </p:nvSpPr>
        <p:spPr>
          <a:xfrm>
            <a:off x="6976026" y="1728041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7A0A54FA-2573-531D-CA04-F97E9BFB35FD}"/>
              </a:ext>
            </a:extLst>
          </p:cNvPr>
          <p:cNvSpPr txBox="1"/>
          <p:nvPr/>
        </p:nvSpPr>
        <p:spPr>
          <a:xfrm>
            <a:off x="6976026" y="4032259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Y’</a:t>
            </a:r>
          </a:p>
        </p:txBody>
      </p:sp>
    </p:spTree>
    <p:extLst>
      <p:ext uri="{BB962C8B-B14F-4D97-AF65-F5344CB8AC3E}">
        <p14:creationId xmlns:p14="http://schemas.microsoft.com/office/powerpoint/2010/main" val="43682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5A2A083-9444-3E9D-F1C3-034B8EAE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93" y="1170432"/>
            <a:ext cx="7717239" cy="469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9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664FE36-8CFF-E5FA-C9BC-43EE83AD9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02" y="1274794"/>
            <a:ext cx="9454947" cy="4308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02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9" y="1816920"/>
            <a:ext cx="5765832" cy="3224159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8ED79D6-124F-E526-89A0-C65401E63A44}"/>
              </a:ext>
            </a:extLst>
          </p:cNvPr>
          <p:cNvSpPr txBox="1"/>
          <p:nvPr/>
        </p:nvSpPr>
        <p:spPr>
          <a:xfrm>
            <a:off x="4000485" y="1539921"/>
            <a:ext cx="196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Activation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123E073A-E09F-FB9B-BB98-D8ACC777325A}"/>
              </a:ext>
            </a:extLst>
          </p:cNvPr>
          <p:cNvCxnSpPr>
            <a:cxnSpLocks/>
          </p:cNvCxnSpPr>
          <p:nvPr/>
        </p:nvCxnSpPr>
        <p:spPr>
          <a:xfrm>
            <a:off x="4727448" y="2094447"/>
            <a:ext cx="0" cy="93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braz 16">
            <a:extLst>
              <a:ext uri="{FF2B5EF4-FFF2-40B4-BE49-F238E27FC236}">
                <a16:creationId xmlns:a16="http://schemas.microsoft.com/office/drawing/2014/main" id="{BB572FA2-30D1-FCC3-A2BA-71ED8957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821" y="1402421"/>
            <a:ext cx="2445267" cy="1158669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AD999F03-F66A-422B-01CF-E88058EC9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251" y="2863440"/>
            <a:ext cx="2215837" cy="1316139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F5AF1CE-883E-EAD5-DCE5-5A0DF6230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001" y="4472533"/>
            <a:ext cx="2215510" cy="140794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0D1FFF4-E73B-9286-5F33-E18B0AEB6C27}"/>
              </a:ext>
            </a:extLst>
          </p:cNvPr>
          <p:cNvSpPr txBox="1"/>
          <p:nvPr/>
        </p:nvSpPr>
        <p:spPr>
          <a:xfrm>
            <a:off x="9901866" y="5744077"/>
            <a:ext cx="14008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/>
              <a:t>SoftPlus</a:t>
            </a:r>
            <a:r>
              <a:rPr lang="pl-PL" sz="800" dirty="0"/>
              <a:t>(x) = log(1 + </a:t>
            </a:r>
            <a:r>
              <a:rPr lang="pl-PL" sz="800" dirty="0" err="1"/>
              <a:t>exp</a:t>
            </a:r>
            <a:r>
              <a:rPr lang="pl-PL" sz="800" dirty="0"/>
              <a:t>(x))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86A84E-E14B-5B67-7958-BD652A0D4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464" y="2964930"/>
            <a:ext cx="2308018" cy="11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6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F3D719B0-2F91-FF65-959D-8C680494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21" y="1011459"/>
            <a:ext cx="6624952" cy="48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98A0BA0-B122-29AF-9E37-95B4A071A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68" y="1304544"/>
            <a:ext cx="7623094" cy="453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974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0AC03635-0E88-2C40-B29F-23556F75808E}"/>
              </a:ext>
            </a:extLst>
          </p:cNvPr>
          <p:cNvSpPr txBox="1"/>
          <p:nvPr/>
        </p:nvSpPr>
        <p:spPr>
          <a:xfrm>
            <a:off x="9798721" y="2692943"/>
            <a:ext cx="1382703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err="1"/>
              <a:t>probability</a:t>
            </a:r>
            <a:endParaRPr lang="pl-PL" sz="1400" dirty="0"/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673D2AAD-5E39-1346-F661-33291534BEE8}"/>
              </a:ext>
            </a:extLst>
          </p:cNvPr>
          <p:cNvCxnSpPr>
            <a:cxnSpLocks/>
          </p:cNvCxnSpPr>
          <p:nvPr/>
        </p:nvCxnSpPr>
        <p:spPr>
          <a:xfrm flipH="1">
            <a:off x="9009888" y="2846832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chemat blokowy: łącznik 4">
            <a:extLst>
              <a:ext uri="{FF2B5EF4-FFF2-40B4-BE49-F238E27FC236}">
                <a16:creationId xmlns:a16="http://schemas.microsoft.com/office/drawing/2014/main" id="{240D5734-0B66-03F5-04B4-57A0B23D7C21}"/>
              </a:ext>
            </a:extLst>
          </p:cNvPr>
          <p:cNvSpPr/>
          <p:nvPr/>
        </p:nvSpPr>
        <p:spPr>
          <a:xfrm>
            <a:off x="6695531" y="3493008"/>
            <a:ext cx="1197864" cy="310896"/>
          </a:xfrm>
          <a:prstGeom prst="flowChartConnec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54A3E43-64AF-92FD-9FC3-ECE31314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8" y="1171575"/>
            <a:ext cx="87820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1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al network">
            <a:hlinkClick r:id="" action="ppaction://media"/>
            <a:extLst>
              <a:ext uri="{FF2B5EF4-FFF2-40B4-BE49-F238E27FC236}">
                <a16:creationId xmlns:a16="http://schemas.microsoft.com/office/drawing/2014/main" id="{8C0B4E99-A88F-B69A-4387-0A0752F61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713" y="292608"/>
            <a:ext cx="10424204" cy="5863615"/>
          </a:xfrm>
          <a:prstGeom prst="rect">
            <a:avLst/>
          </a:prstGeom>
        </p:spPr>
      </p:pic>
      <p:sp>
        <p:nvSpPr>
          <p:cNvPr id="3" name="Strzałka: w dół 2">
            <a:extLst>
              <a:ext uri="{FF2B5EF4-FFF2-40B4-BE49-F238E27FC236}">
                <a16:creationId xmlns:a16="http://schemas.microsoft.com/office/drawing/2014/main" id="{46035048-497F-8313-988C-F54B019CDB5E}"/>
              </a:ext>
            </a:extLst>
          </p:cNvPr>
          <p:cNvSpPr/>
          <p:nvPr/>
        </p:nvSpPr>
        <p:spPr>
          <a:xfrm>
            <a:off x="11684311" y="2994996"/>
            <a:ext cx="210312" cy="1389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hlinkClick r:id="rId5"/>
            <a:extLst>
              <a:ext uri="{FF2B5EF4-FFF2-40B4-BE49-F238E27FC236}">
                <a16:creationId xmlns:a16="http://schemas.microsoft.com/office/drawing/2014/main" id="{A5B239DB-3E6B-8E8E-7A06-783039458449}"/>
              </a:ext>
            </a:extLst>
          </p:cNvPr>
          <p:cNvSpPr/>
          <p:nvPr/>
        </p:nvSpPr>
        <p:spPr>
          <a:xfrm>
            <a:off x="11492287" y="4523232"/>
            <a:ext cx="612648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dirty="0" err="1"/>
              <a:t>play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22502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1E6F43B8-C5DA-57EB-7C6B-E906A018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914400"/>
            <a:ext cx="102012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1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FA7C0B80-1BB0-F0C3-6939-3B708E137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19" y="0"/>
            <a:ext cx="531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8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D75F32-A738-6287-1A33-DBF01F4F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AI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9BF42D-4E84-E3F3-ED33-FF9CEA1C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347" y="2896685"/>
            <a:ext cx="1790917" cy="16445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96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AI</a:t>
            </a:r>
          </a:p>
          <a:p>
            <a:pPr marL="457200" lvl="1" indent="0" algn="just">
              <a:buNone/>
            </a:pPr>
            <a:endParaRPr lang="pl-PL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D0E2708-71B8-3A87-1C78-E6909700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" y="10141"/>
            <a:ext cx="5576079" cy="685800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2F89DC50-3590-8E29-0BAA-EBFB52755FB9}"/>
              </a:ext>
            </a:extLst>
          </p:cNvPr>
          <p:cNvSpPr txBox="1"/>
          <p:nvPr/>
        </p:nvSpPr>
        <p:spPr>
          <a:xfrm>
            <a:off x="12268" y="6370055"/>
            <a:ext cx="349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bg1"/>
                </a:solidFill>
              </a:rPr>
              <a:t>Wojciech Michalski  - IT Architect</a:t>
            </a:r>
          </a:p>
        </p:txBody>
      </p:sp>
    </p:spTree>
    <p:extLst>
      <p:ext uri="{BB962C8B-B14F-4D97-AF65-F5344CB8AC3E}">
        <p14:creationId xmlns:p14="http://schemas.microsoft.com/office/powerpoint/2010/main" val="304685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4ADAD82-905A-4B8F-EE1C-1C638308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45" y="581645"/>
            <a:ext cx="7381875" cy="275272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DEE79A0-E69F-97E6-16E2-D5FD500A2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849963"/>
            <a:ext cx="77533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8D56E825-0C00-5899-16D3-47F0605FD147}"/>
              </a:ext>
            </a:extLst>
          </p:cNvPr>
          <p:cNvSpPr txBox="1"/>
          <p:nvPr/>
        </p:nvSpPr>
        <p:spPr>
          <a:xfrm>
            <a:off x="7124964" y="1221140"/>
            <a:ext cx="222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h(x) = m *x + b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F29BB54-C438-E78B-13F4-9E1820CF240F}"/>
              </a:ext>
            </a:extLst>
          </p:cNvPr>
          <p:cNvSpPr txBox="1"/>
          <p:nvPr/>
        </p:nvSpPr>
        <p:spPr>
          <a:xfrm>
            <a:off x="1077982" y="2206487"/>
            <a:ext cx="66151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u="sng" dirty="0" err="1"/>
              <a:t>Let's</a:t>
            </a:r>
            <a:r>
              <a:rPr lang="pl-PL" sz="1600" u="sng" dirty="0"/>
              <a:t> </a:t>
            </a:r>
            <a:r>
              <a:rPr lang="pl-PL" sz="1600" u="sng" dirty="0" err="1"/>
              <a:t>assume</a:t>
            </a:r>
            <a:r>
              <a:rPr lang="pl-PL" sz="1600" u="sng" dirty="0"/>
              <a:t> </a:t>
            </a:r>
            <a:r>
              <a:rPr lang="pl-PL" sz="1600" u="sng" dirty="0" err="1"/>
              <a:t>that</a:t>
            </a:r>
            <a:r>
              <a:rPr lang="pl-PL" sz="16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600" dirty="0"/>
              <a:t>we want the neuron to be </a:t>
            </a:r>
            <a:r>
              <a:rPr lang="pl-PL" sz="1600" dirty="0" err="1"/>
              <a:t>responsible</a:t>
            </a:r>
            <a:r>
              <a:rPr lang="pl-PL" sz="1600" dirty="0"/>
              <a:t> for the </a:t>
            </a:r>
            <a:r>
              <a:rPr lang="pl-PL" sz="1600" dirty="0" err="1"/>
              <a:t>approximation</a:t>
            </a:r>
            <a:r>
              <a:rPr lang="pl-PL" sz="1600" dirty="0"/>
              <a:t> </a:t>
            </a:r>
            <a:r>
              <a:rPr lang="pl-PL" sz="1600" dirty="0" err="1"/>
              <a:t>task</a:t>
            </a:r>
            <a:endParaRPr lang="pl-PL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600" dirty="0" err="1"/>
              <a:t>at</a:t>
            </a:r>
            <a:r>
              <a:rPr lang="pl-PL" sz="1600" dirty="0"/>
              <a:t> the </a:t>
            </a:r>
            <a:r>
              <a:rPr lang="pl-PL" sz="1600" dirty="0" err="1"/>
              <a:t>input</a:t>
            </a:r>
            <a:r>
              <a:rPr lang="pl-PL" sz="1600" dirty="0"/>
              <a:t> of </a:t>
            </a:r>
            <a:r>
              <a:rPr lang="pl-PL" sz="1600" dirty="0" err="1"/>
              <a:t>this</a:t>
            </a:r>
            <a:r>
              <a:rPr lang="pl-PL" sz="1600" dirty="0"/>
              <a:t> neuron </a:t>
            </a:r>
            <a:r>
              <a:rPr lang="pl-PL" sz="1600" dirty="0" err="1"/>
              <a:t>there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be </a:t>
            </a:r>
            <a:r>
              <a:rPr lang="pl-PL" sz="1600" dirty="0" err="1"/>
              <a:t>two</a:t>
            </a:r>
            <a:r>
              <a:rPr lang="pl-PL" sz="1600" dirty="0"/>
              <a:t> </a:t>
            </a:r>
            <a:r>
              <a:rPr lang="pl-PL" sz="1600" dirty="0" err="1"/>
              <a:t>signals</a:t>
            </a:r>
            <a:r>
              <a:rPr lang="pl-PL" sz="1600" dirty="0"/>
              <a:t> </a:t>
            </a:r>
            <a:r>
              <a:rPr lang="pl-PL" sz="1600" b="1" dirty="0">
                <a:solidFill>
                  <a:srgbClr val="0070C0"/>
                </a:solidFill>
              </a:rPr>
              <a:t>x</a:t>
            </a:r>
            <a:r>
              <a:rPr lang="pl-PL" sz="1600" dirty="0"/>
              <a:t> and </a:t>
            </a:r>
            <a:r>
              <a:rPr lang="pl-PL" sz="1600" b="1" dirty="0">
                <a:solidFill>
                  <a:srgbClr val="0070C0"/>
                </a:solidFill>
              </a:rPr>
              <a:t>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600" dirty="0" err="1"/>
              <a:t>let's</a:t>
            </a:r>
            <a:r>
              <a:rPr lang="pl-PL" sz="1600" dirty="0"/>
              <a:t> </a:t>
            </a:r>
            <a:r>
              <a:rPr lang="pl-PL" sz="1600" dirty="0" err="1"/>
              <a:t>take</a:t>
            </a:r>
            <a:r>
              <a:rPr lang="pl-PL" sz="1600" dirty="0"/>
              <a:t> a </a:t>
            </a:r>
            <a:r>
              <a:rPr lang="pl-PL" sz="1600" b="1" dirty="0" err="1">
                <a:solidFill>
                  <a:srgbClr val="0070C0"/>
                </a:solidFill>
              </a:rPr>
              <a:t>linear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 as the </a:t>
            </a:r>
            <a:r>
              <a:rPr lang="pl-PL" sz="1600" dirty="0" err="1"/>
              <a:t>activation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endParaRPr lang="pl-PL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input weighting factor will be given by </a:t>
            </a:r>
            <a:r>
              <a:rPr lang="en-US" sz="1600" b="1" dirty="0">
                <a:solidFill>
                  <a:srgbClr val="0070C0"/>
                </a:solidFill>
              </a:rPr>
              <a:t>m</a:t>
            </a:r>
            <a:endParaRPr lang="pl-PL" sz="1600" b="1" dirty="0">
              <a:solidFill>
                <a:srgbClr val="0070C0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1069639-4B39-178C-F95B-1DEA1BAE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503" y="3101451"/>
            <a:ext cx="2628636" cy="2435573"/>
          </a:xfrm>
          <a:prstGeom prst="rect">
            <a:avLst/>
          </a:prstGeom>
        </p:spPr>
      </p:pic>
      <p:sp>
        <p:nvSpPr>
          <p:cNvPr id="12" name="Schemat blokowy: łącznik 11">
            <a:extLst>
              <a:ext uri="{FF2B5EF4-FFF2-40B4-BE49-F238E27FC236}">
                <a16:creationId xmlns:a16="http://schemas.microsoft.com/office/drawing/2014/main" id="{CA5A2E3F-58BB-AAE0-8499-A57C6E41B678}"/>
              </a:ext>
            </a:extLst>
          </p:cNvPr>
          <p:cNvSpPr/>
          <p:nvPr/>
        </p:nvSpPr>
        <p:spPr>
          <a:xfrm>
            <a:off x="1289406" y="4704539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1</a:t>
            </a:r>
          </a:p>
        </p:txBody>
      </p:sp>
      <p:sp>
        <p:nvSpPr>
          <p:cNvPr id="14" name="Schemat blokowy: proces 13">
            <a:extLst>
              <a:ext uri="{FF2B5EF4-FFF2-40B4-BE49-F238E27FC236}">
                <a16:creationId xmlns:a16="http://schemas.microsoft.com/office/drawing/2014/main" id="{D5BDAC61-54C4-F7C6-FC3D-A9915901773D}"/>
              </a:ext>
            </a:extLst>
          </p:cNvPr>
          <p:cNvSpPr/>
          <p:nvPr/>
        </p:nvSpPr>
        <p:spPr>
          <a:xfrm>
            <a:off x="2090833" y="4731685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Schemat blokowy: łącznik 15">
            <a:extLst>
              <a:ext uri="{FF2B5EF4-FFF2-40B4-BE49-F238E27FC236}">
                <a16:creationId xmlns:a16="http://schemas.microsoft.com/office/drawing/2014/main" id="{DE1263C0-5B62-0E6C-FC27-1B754614ED45}"/>
              </a:ext>
            </a:extLst>
          </p:cNvPr>
          <p:cNvSpPr/>
          <p:nvPr/>
        </p:nvSpPr>
        <p:spPr>
          <a:xfrm>
            <a:off x="3258071" y="4967906"/>
            <a:ext cx="426720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∑</a:t>
            </a:r>
            <a:endParaRPr lang="pl-PL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Schemat blokowy: łącznik 16">
            <a:extLst>
              <a:ext uri="{FF2B5EF4-FFF2-40B4-BE49-F238E27FC236}">
                <a16:creationId xmlns:a16="http://schemas.microsoft.com/office/drawing/2014/main" id="{20527979-6384-F00D-C9C0-639C79A310F5}"/>
              </a:ext>
            </a:extLst>
          </p:cNvPr>
          <p:cNvSpPr/>
          <p:nvPr/>
        </p:nvSpPr>
        <p:spPr>
          <a:xfrm>
            <a:off x="4295789" y="4975953"/>
            <a:ext cx="725243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kern="1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</a:t>
            </a:r>
            <a:r>
              <a:rPr lang="pl-PL" sz="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(y’) =y’</a:t>
            </a:r>
            <a:endParaRPr lang="pl-PL" sz="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Schemat blokowy: łącznik 17">
            <a:extLst>
              <a:ext uri="{FF2B5EF4-FFF2-40B4-BE49-F238E27FC236}">
                <a16:creationId xmlns:a16="http://schemas.microsoft.com/office/drawing/2014/main" id="{07635F2F-FBBB-1020-4C37-DE8A30689055}"/>
              </a:ext>
            </a:extLst>
          </p:cNvPr>
          <p:cNvSpPr/>
          <p:nvPr/>
        </p:nvSpPr>
        <p:spPr>
          <a:xfrm>
            <a:off x="1310400" y="5284612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x</a:t>
            </a:r>
          </a:p>
        </p:txBody>
      </p:sp>
      <p:sp>
        <p:nvSpPr>
          <p:cNvPr id="19" name="Schemat blokowy: proces 18">
            <a:extLst>
              <a:ext uri="{FF2B5EF4-FFF2-40B4-BE49-F238E27FC236}">
                <a16:creationId xmlns:a16="http://schemas.microsoft.com/office/drawing/2014/main" id="{EB4886FC-D8D6-1FDB-2D6A-8BDACF8AF706}"/>
              </a:ext>
            </a:extLst>
          </p:cNvPr>
          <p:cNvSpPr/>
          <p:nvPr/>
        </p:nvSpPr>
        <p:spPr>
          <a:xfrm>
            <a:off x="2103592" y="5284612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6EA49E6A-A81B-A6C8-77A8-AF7FFFB8BCCA}"/>
              </a:ext>
            </a:extLst>
          </p:cNvPr>
          <p:cNvCxnSpPr>
            <a:cxnSpLocks/>
            <a:stCxn id="12" idx="6"/>
            <a:endCxn id="14" idx="1"/>
          </p:cNvCxnSpPr>
          <p:nvPr/>
        </p:nvCxnSpPr>
        <p:spPr>
          <a:xfrm>
            <a:off x="1633633" y="483074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232B1940-5E78-F78D-6C22-27B998A9A7F8}"/>
              </a:ext>
            </a:extLst>
          </p:cNvPr>
          <p:cNvCxnSpPr/>
          <p:nvPr/>
        </p:nvCxnSpPr>
        <p:spPr>
          <a:xfrm>
            <a:off x="1633633" y="541081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F825C576-2553-954C-DDD0-499F8A4BDCEB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2494693" y="4830745"/>
            <a:ext cx="825870" cy="193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E259E87F-3ABC-0E3A-03E8-75E4F3F984D3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V="1">
            <a:off x="2507452" y="5295140"/>
            <a:ext cx="813111" cy="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B3DF8B88-0AC4-E1C8-F507-4E1305EAA7D1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3684791" y="5159595"/>
            <a:ext cx="610998" cy="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D50C735B-E565-E172-8938-B0A70DB47A9A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021032" y="5167642"/>
            <a:ext cx="275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3970DD43-0FB9-1EFA-4C9E-53627B9EE14F}"/>
              </a:ext>
            </a:extLst>
          </p:cNvPr>
          <p:cNvSpPr txBox="1"/>
          <p:nvPr/>
        </p:nvSpPr>
        <p:spPr>
          <a:xfrm>
            <a:off x="5532384" y="5044531"/>
            <a:ext cx="1592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h(x) = m *x + b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E76885-402A-9CEE-230F-AD9F9EEDCD11}"/>
              </a:ext>
            </a:extLst>
          </p:cNvPr>
          <p:cNvSpPr txBox="1"/>
          <p:nvPr/>
        </p:nvSpPr>
        <p:spPr>
          <a:xfrm>
            <a:off x="1129676" y="1251918"/>
            <a:ext cx="5454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/>
              <a:t>We want to </a:t>
            </a:r>
            <a:r>
              <a:rPr lang="pl-PL" sz="1600" dirty="0" err="1"/>
              <a:t>find</a:t>
            </a:r>
            <a:r>
              <a:rPr lang="pl-PL" sz="1600" dirty="0"/>
              <a:t> a </a:t>
            </a:r>
            <a:r>
              <a:rPr lang="pl-PL" sz="1600" dirty="0" err="1"/>
              <a:t>solution</a:t>
            </a:r>
            <a:r>
              <a:rPr lang="pl-PL" sz="1600" dirty="0"/>
              <a:t> </a:t>
            </a:r>
            <a:r>
              <a:rPr lang="pl-PL" sz="1600" dirty="0" err="1"/>
              <a:t>that</a:t>
            </a:r>
            <a:r>
              <a:rPr lang="pl-PL" sz="1600" dirty="0"/>
              <a:t> </a:t>
            </a:r>
            <a:r>
              <a:rPr lang="pl-PL" sz="1600" dirty="0" err="1"/>
              <a:t>is</a:t>
            </a:r>
            <a:r>
              <a:rPr lang="pl-PL" sz="1600" dirty="0"/>
              <a:t> a </a:t>
            </a:r>
            <a:r>
              <a:rPr lang="pl-PL" sz="1600" dirty="0" err="1"/>
              <a:t>universal</a:t>
            </a:r>
            <a:r>
              <a:rPr lang="pl-PL" sz="1600" dirty="0"/>
              <a:t> </a:t>
            </a:r>
            <a:r>
              <a:rPr lang="pl-PL" sz="1600" dirty="0" err="1"/>
              <a:t>approximator</a:t>
            </a:r>
            <a:r>
              <a:rPr lang="pl-PL" sz="1600" dirty="0"/>
              <a:t>: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E00E6EB2-ABA6-3308-3CCD-38C42A37088A}"/>
              </a:ext>
            </a:extLst>
          </p:cNvPr>
          <p:cNvSpPr txBox="1"/>
          <p:nvPr/>
        </p:nvSpPr>
        <p:spPr>
          <a:xfrm>
            <a:off x="3733909" y="4913374"/>
            <a:ext cx="3642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y’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71476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7400730E-05EC-E97C-D766-B6E2637F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454" y="1028851"/>
            <a:ext cx="4352924" cy="334499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E3802EFA-663A-C583-388B-DBA689E3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26" y="1028851"/>
            <a:ext cx="4352925" cy="120015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EE2CF2B4-B547-C5D1-CA22-D5C6FB0614FD}"/>
              </a:ext>
            </a:extLst>
          </p:cNvPr>
          <p:cNvSpPr txBox="1"/>
          <p:nvPr/>
        </p:nvSpPr>
        <p:spPr>
          <a:xfrm>
            <a:off x="1481126" y="4939687"/>
            <a:ext cx="994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Function approximation </a:t>
            </a:r>
            <a:r>
              <a:rPr lang="en-US" dirty="0"/>
              <a:t>- consists in approximating a certain function f(x) given in the form of a set of points (e.g. measurement points) with the function h(x) written with the formula h(x) = m * x + b</a:t>
            </a:r>
            <a:endParaRPr lang="pl-PL" dirty="0"/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CC1B9AEC-3BF5-959B-A4A9-CC02922B5F30}"/>
              </a:ext>
            </a:extLst>
          </p:cNvPr>
          <p:cNvSpPr/>
          <p:nvPr/>
        </p:nvSpPr>
        <p:spPr>
          <a:xfrm>
            <a:off x="6791918" y="3052500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869AC4D9-4589-04F7-CD66-669EE3CB7C73}"/>
              </a:ext>
            </a:extLst>
          </p:cNvPr>
          <p:cNvCxnSpPr>
            <a:cxnSpLocks/>
          </p:cNvCxnSpPr>
          <p:nvPr/>
        </p:nvCxnSpPr>
        <p:spPr>
          <a:xfrm flipH="1" flipV="1">
            <a:off x="6848856" y="3155497"/>
            <a:ext cx="12192" cy="6849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538F511-FC1E-858A-CDA8-3734BD33E880}"/>
              </a:ext>
            </a:extLst>
          </p:cNvPr>
          <p:cNvSpPr txBox="1"/>
          <p:nvPr/>
        </p:nvSpPr>
        <p:spPr>
          <a:xfrm>
            <a:off x="7024257" y="2893887"/>
            <a:ext cx="381549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37DA654-0241-A402-F114-CA2FA8E3128A}"/>
              </a:ext>
            </a:extLst>
          </p:cNvPr>
          <p:cNvSpPr txBox="1"/>
          <p:nvPr/>
        </p:nvSpPr>
        <p:spPr>
          <a:xfrm>
            <a:off x="6701717" y="3903314"/>
            <a:ext cx="39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FF0000"/>
                </a:solidFill>
              </a:rPr>
              <a:t>x1</a:t>
            </a: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CDB8773E-423B-718B-A206-695F63D7C1CA}"/>
              </a:ext>
            </a:extLst>
          </p:cNvPr>
          <p:cNvCxnSpPr/>
          <p:nvPr/>
        </p:nvCxnSpPr>
        <p:spPr>
          <a:xfrm flipV="1">
            <a:off x="6425184" y="1365504"/>
            <a:ext cx="2279904" cy="215798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086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FF92795-6ACD-3718-79E6-79CEABD6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6" y="1655276"/>
            <a:ext cx="4752975" cy="380047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41EFB5A-5EE8-3715-2744-EE86F713B63E}"/>
              </a:ext>
            </a:extLst>
          </p:cNvPr>
          <p:cNvSpPr txBox="1"/>
          <p:nvPr/>
        </p:nvSpPr>
        <p:spPr>
          <a:xfrm>
            <a:off x="466053" y="1232504"/>
            <a:ext cx="4932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Approximation error</a:t>
            </a:r>
            <a:endParaRPr lang="pl-PL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 measure of the approximation of the function f(x) by the function h(x) is most often the mean squared error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MSE</a:t>
            </a:r>
            <a:r>
              <a:rPr lang="en-US" dirty="0"/>
              <a:t>):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/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grow m:val="on"/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blipFill>
                <a:blip r:embed="rId3"/>
                <a:stretch>
                  <a:fillRect t="-67717" b="-7007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wal 15">
            <a:extLst>
              <a:ext uri="{FF2B5EF4-FFF2-40B4-BE49-F238E27FC236}">
                <a16:creationId xmlns:a16="http://schemas.microsoft.com/office/drawing/2014/main" id="{9B3DCC1D-D063-463C-B713-2CD3DEA69B04}"/>
              </a:ext>
            </a:extLst>
          </p:cNvPr>
          <p:cNvSpPr/>
          <p:nvPr/>
        </p:nvSpPr>
        <p:spPr>
          <a:xfrm>
            <a:off x="6144541" y="3449145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/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 err="1"/>
                  <a:t>Simplifying</a:t>
                </a:r>
                <a:r>
                  <a:rPr lang="pl-PL" dirty="0"/>
                  <a:t> :  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 = f(m)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blipFill>
                <a:blip r:embed="rId4"/>
                <a:stretch>
                  <a:fillRect l="-1408" t="-5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1F6530C-D564-5693-4CA7-2A22472BF745}"/>
              </a:ext>
            </a:extLst>
          </p:cNvPr>
          <p:cNvSpPr txBox="1"/>
          <p:nvPr/>
        </p:nvSpPr>
        <p:spPr>
          <a:xfrm>
            <a:off x="429455" y="4862351"/>
            <a:ext cx="81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</a:t>
            </a:r>
            <a:r>
              <a:rPr lang="en-US" dirty="0"/>
              <a:t>he  goal of the approximation is search for such an m for which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E -&gt; min</a:t>
            </a:r>
            <a:endParaRPr lang="pl-PL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752A2AF-F9BA-4734-E444-94989FD0E74E}"/>
              </a:ext>
            </a:extLst>
          </p:cNvPr>
          <p:cNvSpPr txBox="1"/>
          <p:nvPr/>
        </p:nvSpPr>
        <p:spPr>
          <a:xfrm>
            <a:off x="9163571" y="506993"/>
            <a:ext cx="27362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1 - measure of error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2 - optimization algorithm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3 - learning step</a:t>
            </a:r>
          </a:p>
        </p:txBody>
      </p:sp>
      <p:sp>
        <p:nvSpPr>
          <p:cNvPr id="3" name="Owal 2">
            <a:hlinkClick r:id="rId5"/>
            <a:extLst>
              <a:ext uri="{FF2B5EF4-FFF2-40B4-BE49-F238E27FC236}">
                <a16:creationId xmlns:a16="http://schemas.microsoft.com/office/drawing/2014/main" id="{F4F78DA9-F5AF-33E5-B3A0-932839DFB029}"/>
              </a:ext>
            </a:extLst>
          </p:cNvPr>
          <p:cNvSpPr/>
          <p:nvPr/>
        </p:nvSpPr>
        <p:spPr>
          <a:xfrm>
            <a:off x="9451412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</a:p>
        </p:txBody>
      </p:sp>
      <p:sp>
        <p:nvSpPr>
          <p:cNvPr id="6" name="Owal 5">
            <a:hlinkClick r:id="rId6"/>
            <a:extLst>
              <a:ext uri="{FF2B5EF4-FFF2-40B4-BE49-F238E27FC236}">
                <a16:creationId xmlns:a16="http://schemas.microsoft.com/office/drawing/2014/main" id="{68327F1E-5D02-C650-9C02-9AD7C7E27BA5}"/>
              </a:ext>
            </a:extLst>
          </p:cNvPr>
          <p:cNvSpPr/>
          <p:nvPr/>
        </p:nvSpPr>
        <p:spPr>
          <a:xfrm>
            <a:off x="7992256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</a:p>
        </p:txBody>
      </p:sp>
      <p:sp>
        <p:nvSpPr>
          <p:cNvPr id="10" name="Strzałka: w lewo 9">
            <a:extLst>
              <a:ext uri="{FF2B5EF4-FFF2-40B4-BE49-F238E27FC236}">
                <a16:creationId xmlns:a16="http://schemas.microsoft.com/office/drawing/2014/main" id="{674BAB15-A90B-341E-C251-AED6F6B93530}"/>
              </a:ext>
            </a:extLst>
          </p:cNvPr>
          <p:cNvSpPr/>
          <p:nvPr/>
        </p:nvSpPr>
        <p:spPr>
          <a:xfrm>
            <a:off x="10712299" y="6172200"/>
            <a:ext cx="1016037" cy="3920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/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18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l-PL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pl-PL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wal 19">
            <a:extLst>
              <a:ext uri="{FF2B5EF4-FFF2-40B4-BE49-F238E27FC236}">
                <a16:creationId xmlns:a16="http://schemas.microsoft.com/office/drawing/2014/main" id="{D7DAE6F7-22C1-95C7-7DB6-5A7E1D76A4F4}"/>
              </a:ext>
            </a:extLst>
          </p:cNvPr>
          <p:cNvSpPr/>
          <p:nvPr/>
        </p:nvSpPr>
        <p:spPr>
          <a:xfrm>
            <a:off x="3400489" y="5779661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735357DB-4956-0611-6284-85186C62AE0D}"/>
              </a:ext>
            </a:extLst>
          </p:cNvPr>
          <p:cNvSpPr/>
          <p:nvPr/>
        </p:nvSpPr>
        <p:spPr>
          <a:xfrm>
            <a:off x="1828990" y="2941852"/>
            <a:ext cx="848959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166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15">
            <a:extLst>
              <a:ext uri="{FF2B5EF4-FFF2-40B4-BE49-F238E27FC236}">
                <a16:creationId xmlns:a16="http://schemas.microsoft.com/office/drawing/2014/main" id="{66DA5813-8668-EA6F-3A35-437D6C9D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26" y="1304544"/>
            <a:ext cx="8277225" cy="39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5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C4EEF0F-40B3-4BD0-1B7E-EF109DBF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1291049"/>
            <a:ext cx="7119747" cy="427590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6496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9DB76619-DD30-88DF-9188-9B8532E6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72" y="1996074"/>
            <a:ext cx="7562088" cy="4188890"/>
          </a:xfrm>
          <a:prstGeom prst="rect">
            <a:avLst/>
          </a:prstGeom>
        </p:spPr>
      </p:pic>
      <p:sp>
        <p:nvSpPr>
          <p:cNvPr id="12" name="Schemat blokowy: łącznik 11">
            <a:extLst>
              <a:ext uri="{FF2B5EF4-FFF2-40B4-BE49-F238E27FC236}">
                <a16:creationId xmlns:a16="http://schemas.microsoft.com/office/drawing/2014/main" id="{C54136F0-C460-F9AE-5010-71D47B7FDAEF}"/>
              </a:ext>
            </a:extLst>
          </p:cNvPr>
          <p:cNvSpPr/>
          <p:nvPr/>
        </p:nvSpPr>
        <p:spPr>
          <a:xfrm>
            <a:off x="3057144" y="2990158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chemat blokowy: łącznik 13">
            <a:extLst>
              <a:ext uri="{FF2B5EF4-FFF2-40B4-BE49-F238E27FC236}">
                <a16:creationId xmlns:a16="http://schemas.microsoft.com/office/drawing/2014/main" id="{DDA2CC9A-B53B-F5AC-14C9-E2E43871DE8A}"/>
              </a:ext>
            </a:extLst>
          </p:cNvPr>
          <p:cNvSpPr/>
          <p:nvPr/>
        </p:nvSpPr>
        <p:spPr>
          <a:xfrm>
            <a:off x="5265845" y="4040227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chemat blokowy: łącznik 15">
            <a:extLst>
              <a:ext uri="{FF2B5EF4-FFF2-40B4-BE49-F238E27FC236}">
                <a16:creationId xmlns:a16="http://schemas.microsoft.com/office/drawing/2014/main" id="{8B509B70-16E7-2282-56CC-469AF6387A37}"/>
              </a:ext>
            </a:extLst>
          </p:cNvPr>
          <p:cNvSpPr/>
          <p:nvPr/>
        </p:nvSpPr>
        <p:spPr>
          <a:xfrm>
            <a:off x="3550920" y="3515938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Schemat blokowy: łącznik 16">
            <a:extLst>
              <a:ext uri="{FF2B5EF4-FFF2-40B4-BE49-F238E27FC236}">
                <a16:creationId xmlns:a16="http://schemas.microsoft.com/office/drawing/2014/main" id="{16252E21-6EB8-899B-76BE-6EB6366EBA6B}"/>
              </a:ext>
            </a:extLst>
          </p:cNvPr>
          <p:cNvSpPr/>
          <p:nvPr/>
        </p:nvSpPr>
        <p:spPr>
          <a:xfrm>
            <a:off x="3185160" y="4040227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chemat blokowy: łącznik 17">
            <a:extLst>
              <a:ext uri="{FF2B5EF4-FFF2-40B4-BE49-F238E27FC236}">
                <a16:creationId xmlns:a16="http://schemas.microsoft.com/office/drawing/2014/main" id="{E87DD493-F3CF-AA60-307E-C9E1CB4D3ACB}"/>
              </a:ext>
            </a:extLst>
          </p:cNvPr>
          <p:cNvSpPr/>
          <p:nvPr/>
        </p:nvSpPr>
        <p:spPr>
          <a:xfrm>
            <a:off x="3380232" y="4422648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chemat blokowy: łącznik 18">
            <a:extLst>
              <a:ext uri="{FF2B5EF4-FFF2-40B4-BE49-F238E27FC236}">
                <a16:creationId xmlns:a16="http://schemas.microsoft.com/office/drawing/2014/main" id="{5873D803-B907-473A-9D18-698B1C31D57F}"/>
              </a:ext>
            </a:extLst>
          </p:cNvPr>
          <p:cNvSpPr/>
          <p:nvPr/>
        </p:nvSpPr>
        <p:spPr>
          <a:xfrm>
            <a:off x="4607052" y="4347972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chemat blokowy: łącznik 19">
            <a:extLst>
              <a:ext uri="{FF2B5EF4-FFF2-40B4-BE49-F238E27FC236}">
                <a16:creationId xmlns:a16="http://schemas.microsoft.com/office/drawing/2014/main" id="{72611F38-C2AB-3D12-2181-8E5ED195A1ED}"/>
              </a:ext>
            </a:extLst>
          </p:cNvPr>
          <p:cNvSpPr/>
          <p:nvPr/>
        </p:nvSpPr>
        <p:spPr>
          <a:xfrm>
            <a:off x="3596640" y="5283708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Schemat blokowy: łącznik 20">
            <a:extLst>
              <a:ext uri="{FF2B5EF4-FFF2-40B4-BE49-F238E27FC236}">
                <a16:creationId xmlns:a16="http://schemas.microsoft.com/office/drawing/2014/main" id="{AF2C2240-C71F-9503-C2BE-F3A17CA455F2}"/>
              </a:ext>
            </a:extLst>
          </p:cNvPr>
          <p:cNvSpPr/>
          <p:nvPr/>
        </p:nvSpPr>
        <p:spPr>
          <a:xfrm>
            <a:off x="4064428" y="4779264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Schemat blokowy: łącznik 21">
            <a:extLst>
              <a:ext uri="{FF2B5EF4-FFF2-40B4-BE49-F238E27FC236}">
                <a16:creationId xmlns:a16="http://schemas.microsoft.com/office/drawing/2014/main" id="{F6A5EDCF-15D3-E6F6-C0B7-2DC0973ED14A}"/>
              </a:ext>
            </a:extLst>
          </p:cNvPr>
          <p:cNvSpPr/>
          <p:nvPr/>
        </p:nvSpPr>
        <p:spPr>
          <a:xfrm>
            <a:off x="5654040" y="3997555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Schemat blokowy: łącznik 22">
            <a:extLst>
              <a:ext uri="{FF2B5EF4-FFF2-40B4-BE49-F238E27FC236}">
                <a16:creationId xmlns:a16="http://schemas.microsoft.com/office/drawing/2014/main" id="{048EB487-9E4C-396D-5457-A8FE5F2EEE30}"/>
              </a:ext>
            </a:extLst>
          </p:cNvPr>
          <p:cNvSpPr/>
          <p:nvPr/>
        </p:nvSpPr>
        <p:spPr>
          <a:xfrm>
            <a:off x="5827776" y="3552514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chemat blokowy: łącznik 23">
            <a:extLst>
              <a:ext uri="{FF2B5EF4-FFF2-40B4-BE49-F238E27FC236}">
                <a16:creationId xmlns:a16="http://schemas.microsoft.com/office/drawing/2014/main" id="{ADA4AEF9-0B5B-E1E7-7F9F-0BC253AA39B3}"/>
              </a:ext>
            </a:extLst>
          </p:cNvPr>
          <p:cNvSpPr/>
          <p:nvPr/>
        </p:nvSpPr>
        <p:spPr>
          <a:xfrm>
            <a:off x="6278880" y="3197352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chemat blokowy: łącznik 24">
            <a:extLst>
              <a:ext uri="{FF2B5EF4-FFF2-40B4-BE49-F238E27FC236}">
                <a16:creationId xmlns:a16="http://schemas.microsoft.com/office/drawing/2014/main" id="{FA8AEE42-D90A-24B8-4252-92E2DBD269E7}"/>
              </a:ext>
            </a:extLst>
          </p:cNvPr>
          <p:cNvSpPr/>
          <p:nvPr/>
        </p:nvSpPr>
        <p:spPr>
          <a:xfrm>
            <a:off x="7046976" y="3712534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Schemat blokowy: łącznik 25">
            <a:extLst>
              <a:ext uri="{FF2B5EF4-FFF2-40B4-BE49-F238E27FC236}">
                <a16:creationId xmlns:a16="http://schemas.microsoft.com/office/drawing/2014/main" id="{820D4362-A9F3-F335-E2E7-F4E73BDA75EA}"/>
              </a:ext>
            </a:extLst>
          </p:cNvPr>
          <p:cNvSpPr/>
          <p:nvPr/>
        </p:nvSpPr>
        <p:spPr>
          <a:xfrm>
            <a:off x="6483096" y="2571560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Schemat blokowy: łącznik 26">
            <a:extLst>
              <a:ext uri="{FF2B5EF4-FFF2-40B4-BE49-F238E27FC236}">
                <a16:creationId xmlns:a16="http://schemas.microsoft.com/office/drawing/2014/main" id="{A1FE1809-3AC9-B837-C14A-92ADD1E60A5B}"/>
              </a:ext>
            </a:extLst>
          </p:cNvPr>
          <p:cNvSpPr/>
          <p:nvPr/>
        </p:nvSpPr>
        <p:spPr>
          <a:xfrm>
            <a:off x="6955536" y="3166872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Schemat blokowy: łącznik 27">
            <a:extLst>
              <a:ext uri="{FF2B5EF4-FFF2-40B4-BE49-F238E27FC236}">
                <a16:creationId xmlns:a16="http://schemas.microsoft.com/office/drawing/2014/main" id="{3535C9ED-1301-EBA1-580E-43E9D70D9500}"/>
              </a:ext>
            </a:extLst>
          </p:cNvPr>
          <p:cNvSpPr/>
          <p:nvPr/>
        </p:nvSpPr>
        <p:spPr>
          <a:xfrm>
            <a:off x="7665720" y="3662242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chemat blokowy: łącznik 28">
            <a:extLst>
              <a:ext uri="{FF2B5EF4-FFF2-40B4-BE49-F238E27FC236}">
                <a16:creationId xmlns:a16="http://schemas.microsoft.com/office/drawing/2014/main" id="{18429D37-2268-76D4-1E3B-8313E4515F18}"/>
              </a:ext>
            </a:extLst>
          </p:cNvPr>
          <p:cNvSpPr/>
          <p:nvPr/>
        </p:nvSpPr>
        <p:spPr>
          <a:xfrm>
            <a:off x="7620000" y="2939866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Schemat blokowy: łącznik 29">
            <a:extLst>
              <a:ext uri="{FF2B5EF4-FFF2-40B4-BE49-F238E27FC236}">
                <a16:creationId xmlns:a16="http://schemas.microsoft.com/office/drawing/2014/main" id="{B68AF42E-8737-7450-B78E-85FF2257679A}"/>
              </a:ext>
            </a:extLst>
          </p:cNvPr>
          <p:cNvSpPr/>
          <p:nvPr/>
        </p:nvSpPr>
        <p:spPr>
          <a:xfrm>
            <a:off x="7178802" y="4372356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Schemat blokowy: łącznik 30">
            <a:extLst>
              <a:ext uri="{FF2B5EF4-FFF2-40B4-BE49-F238E27FC236}">
                <a16:creationId xmlns:a16="http://schemas.microsoft.com/office/drawing/2014/main" id="{39685C1F-A9C2-CEDA-F8A0-DE616C6B445F}"/>
              </a:ext>
            </a:extLst>
          </p:cNvPr>
          <p:cNvSpPr/>
          <p:nvPr/>
        </p:nvSpPr>
        <p:spPr>
          <a:xfrm>
            <a:off x="8037416" y="2470976"/>
            <a:ext cx="91440" cy="10058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39A4263E-C00C-4E07-8907-C620AE0DCEBE}"/>
              </a:ext>
            </a:extLst>
          </p:cNvPr>
          <p:cNvSpPr txBox="1"/>
          <p:nvPr/>
        </p:nvSpPr>
        <p:spPr>
          <a:xfrm>
            <a:off x="840040" y="976751"/>
            <a:ext cx="6917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 err="1"/>
              <a:t>Whether</a:t>
            </a:r>
            <a:r>
              <a:rPr lang="pl-PL" sz="1600" dirty="0"/>
              <a:t> one neuron </a:t>
            </a:r>
            <a:r>
              <a:rPr lang="pl-PL" sz="1600" dirty="0" err="1"/>
              <a:t>is</a:t>
            </a:r>
            <a:r>
              <a:rPr lang="pl-PL" sz="1600" dirty="0"/>
              <a:t> </a:t>
            </a:r>
            <a:r>
              <a:rPr lang="pl-PL" sz="1600" dirty="0" err="1"/>
              <a:t>enough</a:t>
            </a:r>
            <a:r>
              <a:rPr lang="pl-PL" sz="1600" dirty="0"/>
              <a:t> to </a:t>
            </a:r>
            <a:r>
              <a:rPr lang="pl-PL" sz="1600" dirty="0" err="1"/>
              <a:t>approximate</a:t>
            </a:r>
            <a:r>
              <a:rPr lang="pl-PL" sz="1600" dirty="0"/>
              <a:t> </a:t>
            </a:r>
            <a:r>
              <a:rPr lang="pl-PL" sz="1600" dirty="0" err="1"/>
              <a:t>such</a:t>
            </a:r>
            <a:r>
              <a:rPr lang="pl-PL" sz="1600" dirty="0"/>
              <a:t> a </a:t>
            </a:r>
            <a:r>
              <a:rPr lang="pl-PL" sz="1600" dirty="0" err="1"/>
              <a:t>datsaet</a:t>
            </a:r>
            <a:r>
              <a:rPr lang="pl-PL" sz="16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14358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1AA1742-2C1C-60A3-D70D-46418615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09" y="1028756"/>
            <a:ext cx="6957391" cy="52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06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D41CF3C-65DC-BD69-9D88-AE3E08D0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4" y="721067"/>
            <a:ext cx="5841373" cy="534843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ADDEDB6-33A2-24C2-3EA6-23FF856D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17" y="2407989"/>
            <a:ext cx="5759450" cy="27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E7C9055F-C3F3-0DA2-92C2-85B16C2217AC}"/>
              </a:ext>
            </a:extLst>
          </p:cNvPr>
          <p:cNvSpPr/>
          <p:nvPr/>
        </p:nvSpPr>
        <p:spPr>
          <a:xfrm>
            <a:off x="4902925" y="43510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3525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ECBFCB-B0A2-5E7A-4195-028542F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93" y="898188"/>
            <a:ext cx="5446644" cy="5200962"/>
          </a:xfrm>
          <a:prstGeom prst="rect">
            <a:avLst/>
          </a:prstGeom>
        </p:spPr>
      </p:pic>
      <p:sp>
        <p:nvSpPr>
          <p:cNvPr id="2" name="Owal 1">
            <a:extLst>
              <a:ext uri="{FF2B5EF4-FFF2-40B4-BE49-F238E27FC236}">
                <a16:creationId xmlns:a16="http://schemas.microsoft.com/office/drawing/2014/main" id="{400B2486-535F-1B0E-1874-218CA9ECBE6A}"/>
              </a:ext>
            </a:extLst>
          </p:cNvPr>
          <p:cNvSpPr/>
          <p:nvPr/>
        </p:nvSpPr>
        <p:spPr>
          <a:xfrm>
            <a:off x="3500846" y="2316480"/>
            <a:ext cx="1314994" cy="51380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C58FF7A-1B0C-9E09-5CAE-A4ACADD21669}"/>
              </a:ext>
            </a:extLst>
          </p:cNvPr>
          <p:cNvSpPr/>
          <p:nvPr/>
        </p:nvSpPr>
        <p:spPr>
          <a:xfrm>
            <a:off x="4158342" y="3579223"/>
            <a:ext cx="1780903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C1DCAE3A-2FCB-D7F1-79F6-CFD6D9EF047E}"/>
              </a:ext>
            </a:extLst>
          </p:cNvPr>
          <p:cNvSpPr/>
          <p:nvPr/>
        </p:nvSpPr>
        <p:spPr>
          <a:xfrm>
            <a:off x="6339840" y="4450081"/>
            <a:ext cx="696686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20E7EC2C-4771-5219-36E7-3B347811CB16}"/>
              </a:ext>
            </a:extLst>
          </p:cNvPr>
          <p:cNvSpPr/>
          <p:nvPr/>
        </p:nvSpPr>
        <p:spPr>
          <a:xfrm>
            <a:off x="4885509" y="5363274"/>
            <a:ext cx="365760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B34630F8-8FDA-5E54-3F6D-0182BBF474ED}"/>
              </a:ext>
            </a:extLst>
          </p:cNvPr>
          <p:cNvSpPr/>
          <p:nvPr/>
        </p:nvSpPr>
        <p:spPr>
          <a:xfrm>
            <a:off x="5939245" y="4813061"/>
            <a:ext cx="548641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244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50C18BD-3920-DCC1-C6AF-4B5C434A8ED4}"/>
              </a:ext>
            </a:extLst>
          </p:cNvPr>
          <p:cNvSpPr txBox="1"/>
          <p:nvPr/>
        </p:nvSpPr>
        <p:spPr>
          <a:xfrm>
            <a:off x="1405629" y="1243336"/>
            <a:ext cx="98719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Applications of </a:t>
            </a:r>
            <a:r>
              <a:rPr lang="pl-PL" sz="4000" b="1" dirty="0"/>
              <a:t>AI </a:t>
            </a:r>
            <a:r>
              <a:rPr lang="pl-PL" sz="4000" b="1" dirty="0" err="1"/>
              <a:t>models</a:t>
            </a:r>
            <a:r>
              <a:rPr lang="pl-PL" sz="4000" b="1" dirty="0"/>
              <a:t>:</a:t>
            </a:r>
            <a:endParaRPr lang="en-US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dirty="0" err="1"/>
              <a:t>healthcare</a:t>
            </a:r>
            <a:endParaRPr lang="pl-PL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 of industrial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identification of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recognition and classification of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prediction of time 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analysis of statistical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image and sound denoising and compression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technical diagnostics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dirty="0"/>
              <a:t>f</a:t>
            </a:r>
            <a:r>
              <a:rPr lang="en-US" sz="2000" dirty="0" err="1"/>
              <a:t>orecasting</a:t>
            </a:r>
            <a:endParaRPr lang="pl-PL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9694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2C63FCF-8075-2D94-0D89-95BF88AA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89" y="1312637"/>
            <a:ext cx="5950165" cy="38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49A6720-7ED5-9A85-5CF2-DBF4F244B084}"/>
              </a:ext>
            </a:extLst>
          </p:cNvPr>
          <p:cNvSpPr txBox="1"/>
          <p:nvPr/>
        </p:nvSpPr>
        <p:spPr>
          <a:xfrm>
            <a:off x="7006967" y="2746248"/>
            <a:ext cx="48266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 learning can be categorized in the following four categories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:</a:t>
            </a:r>
            <a:endParaRPr lang="en-US" sz="1200" b="0" i="0" u="none" strike="noStrike" baseline="0" dirty="0">
              <a:solidFill>
                <a:schemeClr val="accent1">
                  <a:lumMod val="50000"/>
                </a:schemeClr>
              </a:solidFill>
              <a:latin typeface="CIDFont+F143"/>
            </a:endParaRP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1.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2.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Semi-supervised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3.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Unsupervised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4.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Reinforcement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</a:t>
            </a:r>
            <a:r>
              <a:rPr lang="pl-PL" sz="1200" b="0" i="0" u="none" strike="noStrike" baseline="0" dirty="0">
                <a:latin typeface="CIDFont+F143"/>
              </a:rPr>
              <a:t>.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293326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D08808E-9051-A47C-15C9-B15F426F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74" y="1146048"/>
            <a:ext cx="11172416" cy="43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46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DBEF6C19-F355-1A53-E168-FCFFE974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576" y="724066"/>
            <a:ext cx="5522976" cy="61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55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BC335CC-8F2A-B881-143E-3F19D30F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19" y="1207008"/>
            <a:ext cx="10550975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29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A6CC091-7DF6-351F-44F7-C0403F6CB7FC}"/>
              </a:ext>
            </a:extLst>
          </p:cNvPr>
          <p:cNvSpPr/>
          <p:nvPr/>
        </p:nvSpPr>
        <p:spPr bwMode="auto">
          <a:xfrm>
            <a:off x="5328516" y="1872030"/>
            <a:ext cx="1084218" cy="257509"/>
          </a:xfrm>
          <a:prstGeom prst="rect">
            <a:avLst/>
          </a:prstGeom>
          <a:solidFill>
            <a:srgbClr val="9BC4E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953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800" dirty="0">
                <a:solidFill>
                  <a:srgbClr val="000000"/>
                </a:solidFill>
                <a:latin typeface="Delivery"/>
              </a:rPr>
              <a:t>Bot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FAA05A0-7063-5A2B-C164-98E4675CB964}"/>
              </a:ext>
            </a:extLst>
          </p:cNvPr>
          <p:cNvSpPr/>
          <p:nvPr/>
        </p:nvSpPr>
        <p:spPr bwMode="auto">
          <a:xfrm>
            <a:off x="4220414" y="1887203"/>
            <a:ext cx="797828" cy="227162"/>
          </a:xfrm>
          <a:prstGeom prst="rect">
            <a:avLst/>
          </a:prstGeom>
          <a:solidFill>
            <a:srgbClr val="DADAD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WWW Explorer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8826C0AB-744F-0F58-0992-8871E46FCE2C}"/>
              </a:ext>
            </a:extLst>
          </p:cNvPr>
          <p:cNvSpPr/>
          <p:nvPr/>
        </p:nvSpPr>
        <p:spPr bwMode="auto">
          <a:xfrm>
            <a:off x="3258053" y="1872030"/>
            <a:ext cx="672737" cy="231075"/>
          </a:xfrm>
          <a:prstGeom prst="rect">
            <a:avLst/>
          </a:prstGeom>
          <a:solidFill>
            <a:srgbClr val="DADAD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Mobile APP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05BDB5A-A60C-0185-2060-3CFB0C5D6877}"/>
              </a:ext>
            </a:extLst>
          </p:cNvPr>
          <p:cNvSpPr/>
          <p:nvPr/>
        </p:nvSpPr>
        <p:spPr bwMode="auto">
          <a:xfrm>
            <a:off x="4809918" y="4379697"/>
            <a:ext cx="1580607" cy="1701857"/>
          </a:xfrm>
          <a:prstGeom prst="rect">
            <a:avLst/>
          </a:prstGeom>
          <a:solidFill>
            <a:srgbClr val="FFCC00">
              <a:lumMod val="20000"/>
              <a:lumOff val="8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AI  Hosting Platform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DE19D9E-B791-3FD4-B7BA-810D760EBD82}"/>
              </a:ext>
            </a:extLst>
          </p:cNvPr>
          <p:cNvSpPr/>
          <p:nvPr/>
        </p:nvSpPr>
        <p:spPr bwMode="auto">
          <a:xfrm>
            <a:off x="5018242" y="4714013"/>
            <a:ext cx="1189403" cy="317212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Azure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Cognitive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Services 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407597C3-89D0-80CD-378F-73EB7376F9B5}"/>
              </a:ext>
            </a:extLst>
          </p:cNvPr>
          <p:cNvSpPr/>
          <p:nvPr/>
        </p:nvSpPr>
        <p:spPr bwMode="auto">
          <a:xfrm>
            <a:off x="5018241" y="5142541"/>
            <a:ext cx="1189403" cy="317212"/>
          </a:xfrm>
          <a:prstGeom prst="rect">
            <a:avLst/>
          </a:prstGeom>
          <a:solidFill>
            <a:srgbClr val="CCE9A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Azure 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pl-PL" sz="800" kern="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ontainer</a:t>
            </a:r>
            <a:r>
              <a:rPr lang="pl-PL" sz="800" kern="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(APP Service, VM)</a:t>
            </a:r>
            <a:endParaRPr kumimoji="0" lang="pl-P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51652FA-B7FC-4668-1C65-43F4B2C8243A}"/>
              </a:ext>
            </a:extLst>
          </p:cNvPr>
          <p:cNvGrpSpPr/>
          <p:nvPr/>
        </p:nvGrpSpPr>
        <p:grpSpPr>
          <a:xfrm>
            <a:off x="3544154" y="2737694"/>
            <a:ext cx="1404257" cy="839319"/>
            <a:chOff x="925385" y="2204327"/>
            <a:chExt cx="1404257" cy="839319"/>
          </a:xfrm>
        </p:grpSpPr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051CB7F6-573D-7F41-EF33-B79364BBAF4C}"/>
                </a:ext>
              </a:extLst>
            </p:cNvPr>
            <p:cNvSpPr/>
            <p:nvPr/>
          </p:nvSpPr>
          <p:spPr bwMode="auto">
            <a:xfrm>
              <a:off x="1034207" y="2314241"/>
              <a:ext cx="1189403" cy="257509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WWW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layer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A4A2963B-854D-62C0-75DF-09C442B07753}"/>
                </a:ext>
              </a:extLst>
            </p:cNvPr>
            <p:cNvSpPr/>
            <p:nvPr/>
          </p:nvSpPr>
          <p:spPr bwMode="auto">
            <a:xfrm>
              <a:off x="1034207" y="2686230"/>
              <a:ext cx="1189403" cy="257509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Business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layer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8F9F6230-8309-4EB3-05B1-4AE97754463F}"/>
                </a:ext>
              </a:extLst>
            </p:cNvPr>
            <p:cNvSpPr/>
            <p:nvPr/>
          </p:nvSpPr>
          <p:spPr bwMode="auto">
            <a:xfrm>
              <a:off x="925385" y="2204327"/>
              <a:ext cx="1404257" cy="839319"/>
            </a:xfrm>
            <a:prstGeom prst="rect">
              <a:avLst/>
            </a:prstGeom>
            <a:noFill/>
            <a:ln w="12700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BEF0834A-87CB-1230-F1F7-04633FB9B080}"/>
              </a:ext>
            </a:extLst>
          </p:cNvPr>
          <p:cNvGrpSpPr/>
          <p:nvPr/>
        </p:nvGrpSpPr>
        <p:grpSpPr>
          <a:xfrm>
            <a:off x="8594231" y="3728844"/>
            <a:ext cx="1434596" cy="1701858"/>
            <a:chOff x="6553341" y="2715801"/>
            <a:chExt cx="1434596" cy="1701858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FB0EF688-D9E0-0928-538D-ECFE9DC2DD5E}"/>
                </a:ext>
              </a:extLst>
            </p:cNvPr>
            <p:cNvSpPr/>
            <p:nvPr/>
          </p:nvSpPr>
          <p:spPr bwMode="auto">
            <a:xfrm>
              <a:off x="6666691" y="2869099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Office 365</a:t>
              </a:r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5E7C67D3-B2A9-1120-0A0A-E2FDC66687D8}"/>
                </a:ext>
              </a:extLst>
            </p:cNvPr>
            <p:cNvSpPr/>
            <p:nvPr/>
          </p:nvSpPr>
          <p:spPr bwMode="auto">
            <a:xfrm>
              <a:off x="6666691" y="3235136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SharePoint</a:t>
              </a:r>
            </a:p>
          </p:txBody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E6825214-6CB4-F343-61DD-E4203652BC8B}"/>
                </a:ext>
              </a:extLst>
            </p:cNvPr>
            <p:cNvSpPr/>
            <p:nvPr/>
          </p:nvSpPr>
          <p:spPr bwMode="auto">
            <a:xfrm>
              <a:off x="6666691" y="3609146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SalesForce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F495EB0A-320C-B386-2B35-FC854907A830}"/>
                </a:ext>
              </a:extLst>
            </p:cNvPr>
            <p:cNvSpPr/>
            <p:nvPr/>
          </p:nvSpPr>
          <p:spPr bwMode="auto">
            <a:xfrm>
              <a:off x="6656244" y="3996642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8BE59351-DE35-7A7E-256E-3EB9A16C0E67}"/>
                </a:ext>
              </a:extLst>
            </p:cNvPr>
            <p:cNvSpPr/>
            <p:nvPr/>
          </p:nvSpPr>
          <p:spPr bwMode="auto">
            <a:xfrm>
              <a:off x="6553341" y="2715801"/>
              <a:ext cx="1434596" cy="1701858"/>
            </a:xfrm>
            <a:prstGeom prst="rect">
              <a:avLst/>
            </a:prstGeom>
            <a:noFill/>
            <a:ln w="12700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FF30EEE-1519-CDA9-0109-605DCEC82C5B}"/>
              </a:ext>
            </a:extLst>
          </p:cNvPr>
          <p:cNvGrpSpPr/>
          <p:nvPr/>
        </p:nvGrpSpPr>
        <p:grpSpPr>
          <a:xfrm>
            <a:off x="5796552" y="2433520"/>
            <a:ext cx="2386244" cy="1701858"/>
            <a:chOff x="2865070" y="1936184"/>
            <a:chExt cx="2386244" cy="1701858"/>
          </a:xfrm>
        </p:grpSpPr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4F896071-51C4-7BDD-0510-3EEE2CF6ECE4}"/>
                </a:ext>
              </a:extLst>
            </p:cNvPr>
            <p:cNvSpPr/>
            <p:nvPr/>
          </p:nvSpPr>
          <p:spPr bwMode="auto">
            <a:xfrm>
              <a:off x="4167096" y="2623986"/>
              <a:ext cx="1084218" cy="257509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Connectors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9919EEA1-8939-6576-B30D-6B5010A0169C}"/>
                </a:ext>
              </a:extLst>
            </p:cNvPr>
            <p:cNvSpPr/>
            <p:nvPr/>
          </p:nvSpPr>
          <p:spPr bwMode="auto">
            <a:xfrm>
              <a:off x="2865070" y="1936184"/>
              <a:ext cx="1302026" cy="1701858"/>
            </a:xfrm>
            <a:prstGeom prst="rect">
              <a:avLst/>
            </a:prstGeom>
            <a:solidFill>
              <a:srgbClr val="CCE9AD"/>
            </a:solidFill>
            <a:ln w="12700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Platform</a:t>
              </a:r>
            </a:p>
          </p:txBody>
        </p:sp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C23B2C19-0564-F560-6C07-1F6305819AC4}"/>
                </a:ext>
              </a:extLst>
            </p:cNvPr>
            <p:cNvSpPr/>
            <p:nvPr/>
          </p:nvSpPr>
          <p:spPr bwMode="auto">
            <a:xfrm>
              <a:off x="2978578" y="2214800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Automate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89E0453B-265C-BCCA-8575-B38D4DDABE23}"/>
                </a:ext>
              </a:extLst>
            </p:cNvPr>
            <p:cNvSpPr/>
            <p:nvPr/>
          </p:nvSpPr>
          <p:spPr bwMode="auto">
            <a:xfrm>
              <a:off x="2978579" y="2529737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Virtual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Agents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6" name="Prostokąt 25">
              <a:extLst>
                <a:ext uri="{FF2B5EF4-FFF2-40B4-BE49-F238E27FC236}">
                  <a16:creationId xmlns:a16="http://schemas.microsoft.com/office/drawing/2014/main" id="{3DAFD881-CC46-CDB0-2246-414DBD101E27}"/>
                </a:ext>
              </a:extLst>
            </p:cNvPr>
            <p:cNvSpPr/>
            <p:nvPr/>
          </p:nvSpPr>
          <p:spPr bwMode="auto">
            <a:xfrm>
              <a:off x="2978578" y="2899874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Apps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7" name="Prostokąt 26">
              <a:extLst>
                <a:ext uri="{FF2B5EF4-FFF2-40B4-BE49-F238E27FC236}">
                  <a16:creationId xmlns:a16="http://schemas.microsoft.com/office/drawing/2014/main" id="{50939321-5575-FA78-FC4C-11E69CFFA59C}"/>
                </a:ext>
              </a:extLst>
            </p:cNvPr>
            <p:cNvSpPr/>
            <p:nvPr/>
          </p:nvSpPr>
          <p:spPr bwMode="auto">
            <a:xfrm>
              <a:off x="2978579" y="3244417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BI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81EF43FC-891E-D12A-1B19-8D26D8DDFF63}"/>
              </a:ext>
            </a:extLst>
          </p:cNvPr>
          <p:cNvGrpSpPr/>
          <p:nvPr/>
        </p:nvGrpSpPr>
        <p:grpSpPr>
          <a:xfrm>
            <a:off x="8594231" y="1793446"/>
            <a:ext cx="1456508" cy="1757132"/>
            <a:chOff x="6533138" y="593141"/>
            <a:chExt cx="1456508" cy="1757132"/>
          </a:xfrm>
        </p:grpSpPr>
        <p:sp>
          <p:nvSpPr>
            <p:cNvPr id="29" name="Prostokąt 28">
              <a:extLst>
                <a:ext uri="{FF2B5EF4-FFF2-40B4-BE49-F238E27FC236}">
                  <a16:creationId xmlns:a16="http://schemas.microsoft.com/office/drawing/2014/main" id="{86472F01-B2F6-58E8-DDE4-038F5AFC2087}"/>
                </a:ext>
              </a:extLst>
            </p:cNvPr>
            <p:cNvSpPr/>
            <p:nvPr/>
          </p:nvSpPr>
          <p:spPr bwMode="auto">
            <a:xfrm>
              <a:off x="6533138" y="593141"/>
              <a:ext cx="1456508" cy="1757132"/>
            </a:xfrm>
            <a:prstGeom prst="rect">
              <a:avLst/>
            </a:prstGeom>
            <a:solidFill>
              <a:srgbClr val="969696">
                <a:lumMod val="60000"/>
                <a:lumOff val="40000"/>
              </a:srgbClr>
            </a:solidFill>
            <a:ln w="12700" cap="flat" cmpd="sng" algn="ctr">
              <a:solidFill>
                <a:srgbClr val="EAEAEA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Channels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0F337C12-9BCB-E94C-2B70-F119CA51A2D6}"/>
                </a:ext>
              </a:extLst>
            </p:cNvPr>
            <p:cNvSpPr/>
            <p:nvPr/>
          </p:nvSpPr>
          <p:spPr bwMode="auto">
            <a:xfrm>
              <a:off x="6666691" y="820531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Facebook Messenger</a:t>
              </a:r>
            </a:p>
          </p:txBody>
        </p:sp>
        <p:sp>
          <p:nvSpPr>
            <p:cNvPr id="31" name="Prostokąt 30">
              <a:extLst>
                <a:ext uri="{FF2B5EF4-FFF2-40B4-BE49-F238E27FC236}">
                  <a16:creationId xmlns:a16="http://schemas.microsoft.com/office/drawing/2014/main" id="{73E2C3F8-2113-B00D-2CA2-3F51C3EBBEDC}"/>
                </a:ext>
              </a:extLst>
            </p:cNvPr>
            <p:cNvSpPr/>
            <p:nvPr/>
          </p:nvSpPr>
          <p:spPr bwMode="auto">
            <a:xfrm>
              <a:off x="6666691" y="1160132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Teams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Prostokąt 31">
              <a:extLst>
                <a:ext uri="{FF2B5EF4-FFF2-40B4-BE49-F238E27FC236}">
                  <a16:creationId xmlns:a16="http://schemas.microsoft.com/office/drawing/2014/main" id="{62FBD4C0-C6A7-0283-38D7-0BD9A7822621}"/>
                </a:ext>
              </a:extLst>
            </p:cNvPr>
            <p:cNvSpPr/>
            <p:nvPr/>
          </p:nvSpPr>
          <p:spPr bwMode="auto">
            <a:xfrm>
              <a:off x="6666691" y="1541494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Twitter</a:t>
              </a:r>
            </a:p>
          </p:txBody>
        </p:sp>
        <p:sp>
          <p:nvSpPr>
            <p:cNvPr id="33" name="Prostokąt 32">
              <a:extLst>
                <a:ext uri="{FF2B5EF4-FFF2-40B4-BE49-F238E27FC236}">
                  <a16:creationId xmlns:a16="http://schemas.microsoft.com/office/drawing/2014/main" id="{625C2170-D7DD-1987-632A-8E80C704D9EA}"/>
                </a:ext>
              </a:extLst>
            </p:cNvPr>
            <p:cNvSpPr/>
            <p:nvPr/>
          </p:nvSpPr>
          <p:spPr bwMode="auto">
            <a:xfrm>
              <a:off x="6666691" y="1922856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2942DDE5-1EB1-04F1-0E23-92FAFEFACD4B}"/>
              </a:ext>
            </a:extLst>
          </p:cNvPr>
          <p:cNvCxnSpPr/>
          <p:nvPr/>
        </p:nvCxnSpPr>
        <p:spPr bwMode="auto">
          <a:xfrm flipV="1">
            <a:off x="3652976" y="2129539"/>
            <a:ext cx="0" cy="514942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Łącznik prosty ze strzałką 34">
            <a:extLst>
              <a:ext uri="{FF2B5EF4-FFF2-40B4-BE49-F238E27FC236}">
                <a16:creationId xmlns:a16="http://schemas.microsoft.com/office/drawing/2014/main" id="{46D0A822-9E7A-60BE-722A-DCF96D68CD94}"/>
              </a:ext>
            </a:extLst>
          </p:cNvPr>
          <p:cNvCxnSpPr/>
          <p:nvPr/>
        </p:nvCxnSpPr>
        <p:spPr bwMode="auto">
          <a:xfrm flipV="1">
            <a:off x="4549959" y="2144784"/>
            <a:ext cx="0" cy="514942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Łącznik: łamany 35">
            <a:extLst>
              <a:ext uri="{FF2B5EF4-FFF2-40B4-BE49-F238E27FC236}">
                <a16:creationId xmlns:a16="http://schemas.microsoft.com/office/drawing/2014/main" id="{3209BA3C-FFAC-37F0-3340-54F4FE25A3D9}"/>
              </a:ext>
            </a:extLst>
          </p:cNvPr>
          <p:cNvCxnSpPr/>
          <p:nvPr/>
        </p:nvCxnSpPr>
        <p:spPr bwMode="auto">
          <a:xfrm rot="16200000" flipH="1">
            <a:off x="3820062" y="3964062"/>
            <a:ext cx="1408059" cy="568234"/>
          </a:xfrm>
          <a:prstGeom prst="bentConnector3">
            <a:avLst>
              <a:gd name="adj1" fmla="val 100097"/>
            </a:avLst>
          </a:prstGeom>
          <a:solidFill>
            <a:srgbClr val="FFFFFF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Łącznik prosty ze strzałką 36">
            <a:extLst>
              <a:ext uri="{FF2B5EF4-FFF2-40B4-BE49-F238E27FC236}">
                <a16:creationId xmlns:a16="http://schemas.microsoft.com/office/drawing/2014/main" id="{8D44CA91-CD76-262A-B2A1-1F3C1D9B2AC1}"/>
              </a:ext>
            </a:extLst>
          </p:cNvPr>
          <p:cNvCxnSpPr/>
          <p:nvPr/>
        </p:nvCxnSpPr>
        <p:spPr bwMode="auto">
          <a:xfrm>
            <a:off x="6530051" y="1935470"/>
            <a:ext cx="2018211" cy="0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Łącznik: łamany 37">
            <a:extLst>
              <a:ext uri="{FF2B5EF4-FFF2-40B4-BE49-F238E27FC236}">
                <a16:creationId xmlns:a16="http://schemas.microsoft.com/office/drawing/2014/main" id="{CFA609B0-9021-A7A2-6944-AAADD4AA684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380276" y="2367406"/>
            <a:ext cx="713102" cy="273209"/>
          </a:xfrm>
          <a:prstGeom prst="bentConnector3">
            <a:avLst>
              <a:gd name="adj1" fmla="val 102207"/>
            </a:avLst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Łącznik: łamany 38">
            <a:extLst>
              <a:ext uri="{FF2B5EF4-FFF2-40B4-BE49-F238E27FC236}">
                <a16:creationId xmlns:a16="http://schemas.microsoft.com/office/drawing/2014/main" id="{8A30D74A-25FD-E005-ABCE-FF2585096536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7455746" y="3764740"/>
            <a:ext cx="1407792" cy="672735"/>
          </a:xfrm>
          <a:prstGeom prst="bentConnector3">
            <a:avLst>
              <a:gd name="adj1" fmla="val 99179"/>
            </a:avLst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Łącznik: łamany 39">
            <a:extLst>
              <a:ext uri="{FF2B5EF4-FFF2-40B4-BE49-F238E27FC236}">
                <a16:creationId xmlns:a16="http://schemas.microsoft.com/office/drawing/2014/main" id="{2944D7F5-BF85-6CA3-B8D8-05DB52B850A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096252" y="3504522"/>
            <a:ext cx="1413874" cy="1191085"/>
          </a:xfrm>
          <a:prstGeom prst="bentConnector2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829972BE-9609-5A68-8258-232B1664D511}"/>
              </a:ext>
            </a:extLst>
          </p:cNvPr>
          <p:cNvCxnSpPr/>
          <p:nvPr/>
        </p:nvCxnSpPr>
        <p:spPr bwMode="auto">
          <a:xfrm>
            <a:off x="5018242" y="3477106"/>
            <a:ext cx="718585" cy="0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Prostokąt 42">
            <a:extLst>
              <a:ext uri="{FF2B5EF4-FFF2-40B4-BE49-F238E27FC236}">
                <a16:creationId xmlns:a16="http://schemas.microsoft.com/office/drawing/2014/main" id="{AE2FA7BF-2789-672C-EB2A-6863B0D650D8}"/>
              </a:ext>
            </a:extLst>
          </p:cNvPr>
          <p:cNvSpPr/>
          <p:nvPr/>
        </p:nvSpPr>
        <p:spPr>
          <a:xfrm>
            <a:off x="1668031" y="2817559"/>
            <a:ext cx="1404257" cy="575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pl-PL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Kit </a:t>
            </a:r>
            <a:endParaRPr lang="pl-PL" sz="800" dirty="0"/>
          </a:p>
        </p:txBody>
      </p: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F62EDC9D-2584-5A3F-CC06-E89031212153}"/>
              </a:ext>
            </a:extLst>
          </p:cNvPr>
          <p:cNvCxnSpPr/>
          <p:nvPr/>
        </p:nvCxnSpPr>
        <p:spPr>
          <a:xfrm flipH="1">
            <a:off x="3117986" y="3092430"/>
            <a:ext cx="25188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: łamany 49">
            <a:extLst>
              <a:ext uri="{FF2B5EF4-FFF2-40B4-BE49-F238E27FC236}">
                <a16:creationId xmlns:a16="http://schemas.microsoft.com/office/drawing/2014/main" id="{B3149A11-3DDB-42A9-FE1F-74F3A3951D3C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2721363" y="3041472"/>
            <a:ext cx="1812127" cy="2514532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E9851FE0-8E94-4774-50B8-94C7C864D946}"/>
              </a:ext>
            </a:extLst>
          </p:cNvPr>
          <p:cNvSpPr txBox="1"/>
          <p:nvPr/>
        </p:nvSpPr>
        <p:spPr>
          <a:xfrm>
            <a:off x="3142119" y="2737694"/>
            <a:ext cx="332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b="1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AB02EE9F-9A09-8F2C-2AE2-F62E5B1BADAD}"/>
              </a:ext>
            </a:extLst>
          </p:cNvPr>
          <p:cNvSpPr txBox="1"/>
          <p:nvPr/>
        </p:nvSpPr>
        <p:spPr>
          <a:xfrm>
            <a:off x="3652976" y="4200342"/>
            <a:ext cx="559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b="1" dirty="0">
                <a:solidFill>
                  <a:srgbClr val="FF0000"/>
                </a:solidFill>
              </a:rPr>
              <a:t>REST API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CC4D6C97-4175-319D-A565-55EE5C10CA43}"/>
              </a:ext>
            </a:extLst>
          </p:cNvPr>
          <p:cNvSpPr/>
          <p:nvPr/>
        </p:nvSpPr>
        <p:spPr bwMode="auto">
          <a:xfrm>
            <a:off x="5018241" y="5635463"/>
            <a:ext cx="1189403" cy="31721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Model and service hosting environment</a:t>
            </a:r>
            <a:endParaRPr kumimoji="0" lang="pl-P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4" name="Łącznik: łamany 43">
            <a:extLst>
              <a:ext uri="{FF2B5EF4-FFF2-40B4-BE49-F238E27FC236}">
                <a16:creationId xmlns:a16="http://schemas.microsoft.com/office/drawing/2014/main" id="{34077D11-2DD1-2FBD-B0C9-7BD79E42E72C}"/>
              </a:ext>
            </a:extLst>
          </p:cNvPr>
          <p:cNvCxnSpPr>
            <a:cxnSpLocks/>
            <a:stCxn id="10" idx="3"/>
            <a:endCxn id="9" idx="3"/>
          </p:cNvCxnSpPr>
          <p:nvPr/>
        </p:nvCxnSpPr>
        <p:spPr>
          <a:xfrm flipV="1">
            <a:off x="6207644" y="4872619"/>
            <a:ext cx="1" cy="428528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Łącznik: łamany 54">
            <a:extLst>
              <a:ext uri="{FF2B5EF4-FFF2-40B4-BE49-F238E27FC236}">
                <a16:creationId xmlns:a16="http://schemas.microsoft.com/office/drawing/2014/main" id="{83DBC160-DF3B-E882-6CBF-5F7EC56FE079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H="1">
            <a:off x="5970137" y="5556562"/>
            <a:ext cx="363368" cy="111646"/>
          </a:xfrm>
          <a:prstGeom prst="bentConnector4">
            <a:avLst>
              <a:gd name="adj1" fmla="val -11071"/>
              <a:gd name="adj2" fmla="val 3047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Łącznik: łamany 60">
            <a:extLst>
              <a:ext uri="{FF2B5EF4-FFF2-40B4-BE49-F238E27FC236}">
                <a16:creationId xmlns:a16="http://schemas.microsoft.com/office/drawing/2014/main" id="{8CCA9E8D-6F72-FB0C-FF76-51C4E9B11879}"/>
              </a:ext>
            </a:extLst>
          </p:cNvPr>
          <p:cNvCxnSpPr/>
          <p:nvPr/>
        </p:nvCxnSpPr>
        <p:spPr>
          <a:xfrm rot="5400000" flipH="1" flipV="1">
            <a:off x="4732493" y="2228150"/>
            <a:ext cx="823599" cy="571545"/>
          </a:xfrm>
          <a:prstGeom prst="bentConnector3">
            <a:avLst>
              <a:gd name="adj1" fmla="val 314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D609257D-D283-0586-C284-AC470A72E903}"/>
              </a:ext>
            </a:extLst>
          </p:cNvPr>
          <p:cNvSpPr/>
          <p:nvPr/>
        </p:nvSpPr>
        <p:spPr>
          <a:xfrm>
            <a:off x="2370160" y="5543898"/>
            <a:ext cx="1842010" cy="6218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 err="1"/>
              <a:t>Azure</a:t>
            </a:r>
            <a:r>
              <a:rPr lang="pl-PL" sz="1000" dirty="0"/>
              <a:t> Machine Learning</a:t>
            </a:r>
          </a:p>
        </p:txBody>
      </p:sp>
      <p:cxnSp>
        <p:nvCxnSpPr>
          <p:cNvPr id="42" name="Łącznik prosty ze strzałką 41">
            <a:extLst>
              <a:ext uri="{FF2B5EF4-FFF2-40B4-BE49-F238E27FC236}">
                <a16:creationId xmlns:a16="http://schemas.microsoft.com/office/drawing/2014/main" id="{31224D33-8A1F-DD6F-9323-CDC263D54E7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12170" y="5854799"/>
            <a:ext cx="5960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A1EF5BBE-4E31-70BF-D158-90C8A398892F}"/>
              </a:ext>
            </a:extLst>
          </p:cNvPr>
          <p:cNvSpPr/>
          <p:nvPr/>
        </p:nvSpPr>
        <p:spPr>
          <a:xfrm>
            <a:off x="6975328" y="5794069"/>
            <a:ext cx="2018211" cy="6515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 err="1">
                <a:solidFill>
                  <a:schemeClr val="tx1"/>
                </a:solidFill>
              </a:rPr>
              <a:t>Azure</a:t>
            </a:r>
            <a:r>
              <a:rPr lang="pl-PL" sz="1000" dirty="0">
                <a:solidFill>
                  <a:schemeClr val="tx1"/>
                </a:solidFill>
              </a:rPr>
              <a:t> XYZ Studio                          (</a:t>
            </a:r>
            <a:r>
              <a:rPr lang="pl-PL" sz="1000" dirty="0" err="1">
                <a:solidFill>
                  <a:schemeClr val="tx1"/>
                </a:solidFill>
              </a:rPr>
              <a:t>Adapting</a:t>
            </a:r>
            <a:r>
              <a:rPr lang="pl-PL" sz="1000" dirty="0">
                <a:solidFill>
                  <a:schemeClr val="tx1"/>
                </a:solidFill>
              </a:rPr>
              <a:t> </a:t>
            </a:r>
            <a:r>
              <a:rPr lang="pl-PL" sz="1000" dirty="0" err="1">
                <a:solidFill>
                  <a:schemeClr val="tx1"/>
                </a:solidFill>
              </a:rPr>
              <a:t>pretrained</a:t>
            </a:r>
            <a:r>
              <a:rPr lang="pl-PL" sz="1000" dirty="0">
                <a:solidFill>
                  <a:schemeClr val="tx1"/>
                </a:solidFill>
              </a:rPr>
              <a:t> model</a:t>
            </a:r>
            <a:r>
              <a:rPr lang="pl-PL" dirty="0">
                <a:solidFill>
                  <a:schemeClr val="tx1"/>
                </a:solidFill>
              </a:rPr>
              <a:t> )</a:t>
            </a:r>
          </a:p>
        </p:txBody>
      </p: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A139A179-68E3-2D50-A74E-76B5AE97CB11}"/>
              </a:ext>
            </a:extLst>
          </p:cNvPr>
          <p:cNvCxnSpPr>
            <a:cxnSpLocks/>
          </p:cNvCxnSpPr>
          <p:nvPr/>
        </p:nvCxnSpPr>
        <p:spPr>
          <a:xfrm flipH="1">
            <a:off x="6390525" y="5952675"/>
            <a:ext cx="584803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wal 45">
            <a:extLst>
              <a:ext uri="{FF2B5EF4-FFF2-40B4-BE49-F238E27FC236}">
                <a16:creationId xmlns:a16="http://schemas.microsoft.com/office/drawing/2014/main" id="{75619014-5AD5-1E91-5676-3DACAC79080B}"/>
              </a:ext>
            </a:extLst>
          </p:cNvPr>
          <p:cNvSpPr/>
          <p:nvPr/>
        </p:nvSpPr>
        <p:spPr>
          <a:xfrm>
            <a:off x="4368727" y="4317212"/>
            <a:ext cx="2467205" cy="19326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7446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AF5FE5C-3223-7CC1-9EED-BCBACE0D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9137"/>
            <a:ext cx="9829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E2A0F2F0-82E0-BC3F-F09B-21FDB9FE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00" y="1421872"/>
            <a:ext cx="8688830" cy="425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43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CDAFA50-90AE-0BCD-8A1A-7680E1CE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08" y="1495706"/>
            <a:ext cx="7568073" cy="494658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2FEB21C-7D83-F62A-F948-0A895541F5D2}"/>
              </a:ext>
            </a:extLst>
          </p:cNvPr>
          <p:cNvSpPr txBox="1"/>
          <p:nvPr/>
        </p:nvSpPr>
        <p:spPr>
          <a:xfrm>
            <a:off x="466561" y="871669"/>
            <a:ext cx="9048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 all started with the scientific paper "</a:t>
            </a:r>
            <a:r>
              <a:rPr lang="en-US" sz="1400" b="1" dirty="0"/>
              <a:t>Attention is all you need</a:t>
            </a:r>
            <a:r>
              <a:rPr lang="en-US" sz="1400" dirty="0"/>
              <a:t>" presented in 2017.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1304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09" y="629978"/>
            <a:ext cx="4187075" cy="2569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1" y="1574477"/>
            <a:ext cx="3794547" cy="223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1926609" y="4682181"/>
            <a:ext cx="43428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effectLst/>
              </a:rPr>
              <a:t>Notebooks</a:t>
            </a:r>
            <a:r>
              <a:rPr lang="pl-PL" sz="2400" dirty="0"/>
              <a:t>:</a:t>
            </a:r>
            <a:endParaRPr lang="en-US" sz="28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5" tooltip="CNN_brain_tumor_case.ipynb"/>
              </a:rPr>
              <a:t>brain_tumor_case.ipynb</a:t>
            </a:r>
            <a:r>
              <a:rPr lang="en-US" dirty="0"/>
              <a:t> 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hlinkClick r:id="rId6" tooltip="keras_classification_case.ipynb"/>
              </a:rPr>
              <a:t>diabets_case.ipynb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125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A03BB6A-2711-ED53-FE81-1D8D6B995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88" y="612010"/>
            <a:ext cx="7256653" cy="599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70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907365" y="2522939"/>
            <a:ext cx="899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Boston Dynamics (1983-2023)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D094EEE-3958-40B9-92D8-97095FE2DD70}"/>
              </a:ext>
            </a:extLst>
          </p:cNvPr>
          <p:cNvSpPr txBox="1"/>
          <p:nvPr/>
        </p:nvSpPr>
        <p:spPr>
          <a:xfrm>
            <a:off x="907365" y="4215804"/>
            <a:ext cx="10251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>
                <a:hlinkClick r:id="rId3"/>
              </a:rPr>
              <a:t>https://www.linkedin.com/posts/andreasvonderheydt_innovation-bostondynamics-robotics-activity-7093540121081180161-PS0P/?utm_source=share&amp;utm_medium=member_desktop</a:t>
            </a:r>
            <a:endParaRPr lang="pl-PL" sz="10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4595A68-8354-BF75-18F0-D327974B32F8}"/>
              </a:ext>
            </a:extLst>
          </p:cNvPr>
          <p:cNvSpPr txBox="1"/>
          <p:nvPr/>
        </p:nvSpPr>
        <p:spPr>
          <a:xfrm>
            <a:off x="907365" y="1995866"/>
            <a:ext cx="1025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Innovation does not happen overnight! </a:t>
            </a:r>
            <a:endParaRPr lang="pl-PL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62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9676866-08A6-8DE7-82A0-B417B648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84" y="633984"/>
            <a:ext cx="11978895" cy="5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2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1A9733C-65B4-EFA6-316F-64594E54E2BB}"/>
              </a:ext>
            </a:extLst>
          </p:cNvPr>
          <p:cNvSpPr txBox="1"/>
          <p:nvPr/>
        </p:nvSpPr>
        <p:spPr>
          <a:xfrm>
            <a:off x="591310" y="658401"/>
            <a:ext cx="10546080" cy="5541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Prof. de </a:t>
            </a:r>
            <a:r>
              <a:rPr lang="pl-PL" sz="1600" dirty="0" err="1"/>
              <a:t>Schutter</a:t>
            </a:r>
            <a:r>
              <a:rPr lang="pl-PL" sz="1600" dirty="0"/>
              <a:t> - neuron model (</a:t>
            </a:r>
            <a:r>
              <a:rPr lang="pl-PL" sz="1600" dirty="0" err="1"/>
              <a:t>so-called</a:t>
            </a:r>
            <a:r>
              <a:rPr lang="pl-PL" sz="1600" dirty="0"/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Purkinje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cells</a:t>
            </a:r>
            <a:r>
              <a:rPr lang="pl-PL" sz="1600" dirty="0"/>
              <a:t>):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the model </a:t>
            </a:r>
            <a:r>
              <a:rPr lang="pl-PL" sz="1600" dirty="0" err="1"/>
              <a:t>referred</a:t>
            </a:r>
            <a:r>
              <a:rPr lang="pl-PL" sz="1600" dirty="0"/>
              <a:t> to </a:t>
            </a:r>
            <a:r>
              <a:rPr lang="pl-PL" sz="1600" dirty="0" err="1"/>
              <a:t>electrical</a:t>
            </a:r>
            <a:r>
              <a:rPr lang="pl-PL" sz="1600" dirty="0"/>
              <a:t> </a:t>
            </a:r>
            <a:r>
              <a:rPr lang="pl-PL" sz="1600" dirty="0" err="1"/>
              <a:t>systems</a:t>
            </a:r>
            <a:r>
              <a:rPr lang="pl-PL" sz="1600" dirty="0"/>
              <a:t> </a:t>
            </a:r>
            <a:r>
              <a:rPr lang="pl-PL" sz="1600" dirty="0" err="1"/>
              <a:t>which</a:t>
            </a:r>
            <a:r>
              <a:rPr lang="pl-PL" sz="1600" dirty="0"/>
              <a:t>, </a:t>
            </a:r>
            <a:r>
              <a:rPr lang="pl-PL" sz="1600" dirty="0" err="1"/>
              <a:t>according</a:t>
            </a:r>
            <a:r>
              <a:rPr lang="pl-PL" sz="1600" dirty="0"/>
              <a:t> to the </a:t>
            </a:r>
            <a:r>
              <a:rPr lang="pl-PL" sz="1600" dirty="0" err="1"/>
              <a:t>research</a:t>
            </a:r>
            <a:r>
              <a:rPr lang="pl-PL" sz="1600" dirty="0"/>
              <a:t> of </a:t>
            </a:r>
            <a:r>
              <a:rPr lang="pl-PL" sz="1600" b="1" dirty="0" err="1"/>
              <a:t>Hodkin</a:t>
            </a:r>
            <a:r>
              <a:rPr lang="pl-PL" sz="1600" dirty="0"/>
              <a:t> and </a:t>
            </a:r>
            <a:r>
              <a:rPr lang="pl-PL" sz="1600" b="1" dirty="0"/>
              <a:t>Huxley</a:t>
            </a:r>
            <a:r>
              <a:rPr lang="pl-PL" sz="1600" dirty="0"/>
              <a:t> (Nobel </a:t>
            </a:r>
            <a:r>
              <a:rPr lang="pl-PL" sz="1600" dirty="0" err="1"/>
              <a:t>Prize</a:t>
            </a:r>
            <a:r>
              <a:rPr lang="pl-PL" sz="1600" dirty="0"/>
              <a:t> 1 in 1963) model the </a:t>
            </a:r>
            <a:r>
              <a:rPr lang="pl-PL" sz="1600" dirty="0" err="1"/>
              <a:t>bioelectrical</a:t>
            </a:r>
            <a:r>
              <a:rPr lang="pl-PL" sz="1600" dirty="0"/>
              <a:t> </a:t>
            </a:r>
            <a:r>
              <a:rPr lang="pl-PL" sz="1600" dirty="0" err="1"/>
              <a:t>activity</a:t>
            </a:r>
            <a:r>
              <a:rPr lang="pl-PL" sz="1600" dirty="0"/>
              <a:t> of </a:t>
            </a:r>
            <a:r>
              <a:rPr lang="pl-PL" sz="1600" dirty="0" err="1"/>
              <a:t>individual</a:t>
            </a:r>
            <a:r>
              <a:rPr lang="pl-PL" sz="1600" dirty="0"/>
              <a:t> </a:t>
            </a:r>
            <a:r>
              <a:rPr lang="pl-PL" sz="1600" dirty="0" err="1"/>
              <a:t>fibers</a:t>
            </a:r>
            <a:r>
              <a:rPr lang="pl-PL" sz="1600" dirty="0"/>
              <a:t> (</a:t>
            </a:r>
            <a:r>
              <a:rPr lang="pl-PL" sz="1600" dirty="0" err="1"/>
              <a:t>dendrites</a:t>
            </a:r>
            <a:r>
              <a:rPr lang="pl-PL" sz="1600" dirty="0"/>
              <a:t> and </a:t>
            </a:r>
            <a:r>
              <a:rPr lang="pl-PL" sz="1600" dirty="0" err="1"/>
              <a:t>axon</a:t>
            </a:r>
            <a:r>
              <a:rPr lang="pl-PL" sz="1600" dirty="0"/>
              <a:t>) and the </a:t>
            </a:r>
            <a:r>
              <a:rPr lang="pl-PL" sz="1600" dirty="0" err="1"/>
              <a:t>cell</a:t>
            </a:r>
            <a:r>
              <a:rPr lang="pl-PL" sz="1600" dirty="0"/>
              <a:t> </a:t>
            </a:r>
            <a:r>
              <a:rPr lang="pl-PL" sz="1600" dirty="0" err="1"/>
              <a:t>membrane</a:t>
            </a:r>
            <a:r>
              <a:rPr lang="pl-PL" sz="1600" dirty="0"/>
              <a:t> of the neuron body.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the </a:t>
            </a:r>
            <a:r>
              <a:rPr lang="pl-PL" sz="1600" dirty="0" err="1"/>
              <a:t>results</a:t>
            </a:r>
            <a:r>
              <a:rPr lang="pl-PL" sz="1600" dirty="0"/>
              <a:t> of </a:t>
            </a:r>
            <a:r>
              <a:rPr lang="pl-PL" sz="1600" b="1" dirty="0" err="1"/>
              <a:t>Neher</a:t>
            </a:r>
            <a:r>
              <a:rPr lang="pl-PL" sz="1600" dirty="0"/>
              <a:t> and </a:t>
            </a:r>
            <a:r>
              <a:rPr lang="pl-PL" sz="1600" b="1" dirty="0" err="1"/>
              <a:t>Sakmann's</a:t>
            </a:r>
            <a:r>
              <a:rPr lang="pl-PL" sz="1600" dirty="0"/>
              <a:t> </a:t>
            </a:r>
            <a:r>
              <a:rPr lang="pl-PL" sz="1600" dirty="0" err="1"/>
              <a:t>research</a:t>
            </a:r>
            <a:r>
              <a:rPr lang="pl-PL" sz="1600" dirty="0"/>
              <a:t> (Nobel </a:t>
            </a:r>
            <a:r>
              <a:rPr lang="pl-PL" sz="1600" dirty="0" err="1"/>
              <a:t>Prize</a:t>
            </a:r>
            <a:r>
              <a:rPr lang="pl-PL" sz="1600" dirty="0"/>
              <a:t> in 1991) on the </a:t>
            </a:r>
            <a:r>
              <a:rPr lang="pl-PL" sz="1600" dirty="0" err="1"/>
              <a:t>functioning</a:t>
            </a:r>
            <a:r>
              <a:rPr lang="pl-PL" sz="1600" dirty="0"/>
              <a:t> of </a:t>
            </a:r>
            <a:r>
              <a:rPr lang="pl-PL" sz="1600" dirty="0" err="1"/>
              <a:t>ion</a:t>
            </a:r>
            <a:r>
              <a:rPr lang="pl-PL" sz="1600" dirty="0"/>
              <a:t> </a:t>
            </a:r>
            <a:r>
              <a:rPr lang="pl-PL" sz="1600" dirty="0" err="1"/>
              <a:t>channels</a:t>
            </a:r>
            <a:r>
              <a:rPr lang="pl-PL" sz="1600" dirty="0"/>
              <a:t> </a:t>
            </a:r>
            <a:r>
              <a:rPr lang="pl-PL" sz="1600" dirty="0" err="1"/>
              <a:t>were</a:t>
            </a:r>
            <a:r>
              <a:rPr lang="pl-PL" sz="1600" dirty="0"/>
              <a:t> </a:t>
            </a:r>
            <a:r>
              <a:rPr lang="pl-PL" sz="1600" dirty="0" err="1"/>
              <a:t>also</a:t>
            </a:r>
            <a:r>
              <a:rPr lang="pl-PL" sz="1600" dirty="0"/>
              <a:t> </a:t>
            </a:r>
            <a:r>
              <a:rPr lang="pl-PL" sz="1600" dirty="0" err="1"/>
              <a:t>taken</a:t>
            </a:r>
            <a:r>
              <a:rPr lang="pl-PL" sz="1600" dirty="0"/>
              <a:t> </a:t>
            </a:r>
            <a:r>
              <a:rPr lang="pl-PL" sz="1600" dirty="0" err="1"/>
              <a:t>into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The most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parameters</a:t>
            </a:r>
            <a:r>
              <a:rPr lang="pl-PL" sz="16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32,000 </a:t>
            </a:r>
            <a:r>
              <a:rPr lang="pl-PL" sz="1600" b="1" dirty="0" err="1"/>
              <a:t>differential</a:t>
            </a:r>
            <a:r>
              <a:rPr lang="pl-PL" sz="1600" b="1" dirty="0"/>
              <a:t> </a:t>
            </a:r>
            <a:r>
              <a:rPr lang="pl-PL" sz="1600" b="1" dirty="0" err="1"/>
              <a:t>equations</a:t>
            </a:r>
            <a:endParaRPr lang="pl-PL" sz="1600" b="1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8021 </a:t>
            </a:r>
            <a:r>
              <a:rPr lang="pl-PL" sz="1600" dirty="0" err="1"/>
              <a:t>models</a:t>
            </a:r>
            <a:r>
              <a:rPr lang="pl-PL" sz="1600" dirty="0"/>
              <a:t> of </a:t>
            </a:r>
            <a:r>
              <a:rPr lang="pl-PL" sz="1600" dirty="0" err="1"/>
              <a:t>ion</a:t>
            </a:r>
            <a:r>
              <a:rPr lang="pl-PL" sz="1600" dirty="0"/>
              <a:t> </a:t>
            </a:r>
            <a:r>
              <a:rPr lang="pl-PL" sz="1600" dirty="0" err="1"/>
              <a:t>channels</a:t>
            </a:r>
            <a:endParaRPr lang="pl-PL" sz="1600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19,200 </a:t>
            </a:r>
            <a:r>
              <a:rPr lang="pl-PL" sz="1600" dirty="0" err="1"/>
              <a:t>parameters</a:t>
            </a:r>
            <a:r>
              <a:rPr lang="pl-PL" sz="1600" dirty="0"/>
              <a:t> to be </a:t>
            </a:r>
            <a:r>
              <a:rPr lang="pl-PL" sz="1600" dirty="0" err="1"/>
              <a:t>estimated</a:t>
            </a:r>
            <a:r>
              <a:rPr lang="pl-PL" sz="1600" dirty="0"/>
              <a:t> </a:t>
            </a:r>
            <a:r>
              <a:rPr lang="pl-PL" sz="1600" dirty="0" err="1"/>
              <a:t>when</a:t>
            </a:r>
            <a:r>
              <a:rPr lang="pl-PL" sz="1600" dirty="0"/>
              <a:t> fine-</a:t>
            </a:r>
            <a:r>
              <a:rPr lang="pl-PL" sz="1600" dirty="0" err="1"/>
              <a:t>tuning</a:t>
            </a:r>
            <a:r>
              <a:rPr lang="pl-PL" sz="1600" dirty="0"/>
              <a:t> the model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 err="1"/>
              <a:t>exact</a:t>
            </a:r>
            <a:r>
              <a:rPr lang="pl-PL" sz="1600" dirty="0"/>
              <a:t> </a:t>
            </a:r>
            <a:r>
              <a:rPr lang="pl-PL" sz="1600" dirty="0" err="1"/>
              <a:t>description</a:t>
            </a:r>
            <a:r>
              <a:rPr lang="pl-PL" sz="1600" dirty="0"/>
              <a:t> of the </a:t>
            </a:r>
            <a:r>
              <a:rPr lang="pl-PL" sz="1600" dirty="0" err="1"/>
              <a:t>cell</a:t>
            </a:r>
            <a:r>
              <a:rPr lang="pl-PL" sz="1600" dirty="0"/>
              <a:t> </a:t>
            </a:r>
            <a:r>
              <a:rPr lang="pl-PL" sz="1600" dirty="0" err="1"/>
              <a:t>morphology</a:t>
            </a:r>
            <a:r>
              <a:rPr lang="pl-PL" sz="1600" dirty="0"/>
              <a:t> (</a:t>
            </a:r>
            <a:r>
              <a:rPr lang="pl-PL" sz="1600" dirty="0" err="1"/>
              <a:t>reconstructed</a:t>
            </a:r>
            <a:r>
              <a:rPr lang="pl-PL" sz="1600" dirty="0"/>
              <a:t> </a:t>
            </a:r>
            <a:r>
              <a:rPr lang="pl-PL" sz="1600" dirty="0" err="1"/>
              <a:t>using</a:t>
            </a:r>
            <a:r>
              <a:rPr lang="pl-PL" sz="1600" dirty="0"/>
              <a:t> a </a:t>
            </a:r>
            <a:r>
              <a:rPr lang="pl-PL" sz="1600" dirty="0" err="1"/>
              <a:t>microscope</a:t>
            </a:r>
            <a:r>
              <a:rPr lang="pl-PL" sz="1600" dirty="0"/>
              <a:t>)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10 </a:t>
            </a:r>
            <a:r>
              <a:rPr lang="pl-PL" sz="1600" dirty="0" err="1"/>
              <a:t>types</a:t>
            </a:r>
            <a:r>
              <a:rPr lang="pl-PL" sz="1600" dirty="0"/>
              <a:t> of </a:t>
            </a:r>
            <a:r>
              <a:rPr lang="pl-PL" sz="1600" dirty="0" err="1"/>
              <a:t>mathematical</a:t>
            </a:r>
            <a:r>
              <a:rPr lang="pl-PL" sz="1600" dirty="0"/>
              <a:t> </a:t>
            </a:r>
            <a:r>
              <a:rPr lang="pl-PL" sz="1600" dirty="0" err="1"/>
              <a:t>models</a:t>
            </a:r>
            <a:r>
              <a:rPr lang="pl-PL" sz="1600" dirty="0"/>
              <a:t> of </a:t>
            </a:r>
            <a:r>
              <a:rPr lang="pl-PL" sz="1600" dirty="0" err="1"/>
              <a:t>voltage</a:t>
            </a:r>
            <a:r>
              <a:rPr lang="pl-PL" sz="1600" dirty="0"/>
              <a:t>-dependent </a:t>
            </a:r>
            <a:r>
              <a:rPr lang="pl-PL" sz="1600" dirty="0" err="1"/>
              <a:t>new</a:t>
            </a:r>
            <a:r>
              <a:rPr lang="pl-PL" sz="1600" dirty="0"/>
              <a:t> </a:t>
            </a:r>
            <a:r>
              <a:rPr lang="pl-PL" sz="1600" dirty="0" err="1"/>
              <a:t>channels</a:t>
            </a:r>
            <a:endParaRPr lang="pl-PL" sz="16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/>
              <a:t>1600 </a:t>
            </a:r>
            <a:r>
              <a:rPr lang="pl-PL" sz="1600" dirty="0" err="1"/>
              <a:t>so-called</a:t>
            </a:r>
            <a:r>
              <a:rPr lang="pl-PL" sz="1600" dirty="0"/>
              <a:t> </a:t>
            </a:r>
            <a:r>
              <a:rPr lang="pl-PL" sz="1600" dirty="0" err="1"/>
              <a:t>Compartments</a:t>
            </a:r>
            <a:r>
              <a:rPr lang="pl-PL" sz="1600" dirty="0"/>
              <a:t> (</a:t>
            </a:r>
            <a:r>
              <a:rPr lang="pl-PL" sz="1600" dirty="0" err="1"/>
              <a:t>cell</a:t>
            </a:r>
            <a:r>
              <a:rPr lang="pl-PL" sz="1600" dirty="0"/>
              <a:t> </a:t>
            </a:r>
            <a:r>
              <a:rPr lang="pl-PL" sz="1600" dirty="0" err="1"/>
              <a:t>fragments</a:t>
            </a:r>
            <a:r>
              <a:rPr lang="pl-PL" sz="1600" dirty="0"/>
              <a:t> </a:t>
            </a:r>
            <a:r>
              <a:rPr lang="pl-PL" sz="1600" dirty="0" err="1"/>
              <a:t>treated</a:t>
            </a:r>
            <a:r>
              <a:rPr lang="pl-PL" sz="1600" dirty="0"/>
              <a:t> as </a:t>
            </a:r>
            <a:r>
              <a:rPr lang="pl-PL" sz="1600" dirty="0" err="1"/>
              <a:t>homogeneous</a:t>
            </a:r>
            <a:r>
              <a:rPr lang="pl-PL" sz="1600" dirty="0"/>
              <a:t> </a:t>
            </a:r>
            <a:r>
              <a:rPr lang="pl-PL" sz="1600" dirty="0" err="1"/>
              <a:t>structures</a:t>
            </a:r>
            <a:r>
              <a:rPr lang="pl-PL" sz="1600" dirty="0"/>
              <a:t> </a:t>
            </a:r>
            <a:r>
              <a:rPr lang="pl-PL" sz="1600" dirty="0" err="1"/>
              <a:t>containing</a:t>
            </a:r>
            <a:r>
              <a:rPr lang="pl-PL" sz="1600" dirty="0"/>
              <a:t> </a:t>
            </a:r>
            <a:r>
              <a:rPr lang="pl-PL" sz="1600" dirty="0" err="1"/>
              <a:t>specific</a:t>
            </a:r>
            <a:r>
              <a:rPr lang="pl-PL" sz="1600" dirty="0"/>
              <a:t> </a:t>
            </a:r>
            <a:r>
              <a:rPr lang="pl-PL" sz="1600" dirty="0" err="1"/>
              <a:t>chemical</a:t>
            </a:r>
            <a:r>
              <a:rPr lang="pl-PL" sz="1600" dirty="0"/>
              <a:t> </a:t>
            </a:r>
            <a:r>
              <a:rPr lang="pl-PL" sz="1600" dirty="0" err="1"/>
              <a:t>compounds</a:t>
            </a:r>
            <a:r>
              <a:rPr lang="pl-PL" sz="1600" dirty="0"/>
              <a:t> in </a:t>
            </a:r>
            <a:r>
              <a:rPr lang="pl-PL" sz="1600" dirty="0" err="1"/>
              <a:t>specific</a:t>
            </a:r>
            <a:r>
              <a:rPr lang="pl-PL" sz="1600" dirty="0"/>
              <a:t> </a:t>
            </a:r>
            <a:r>
              <a:rPr lang="pl-PL" sz="1600" dirty="0" err="1"/>
              <a:t>concentrations</a:t>
            </a:r>
            <a:endParaRPr lang="pl-PL" sz="1600" dirty="0"/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 err="1"/>
              <a:t>Simulations</a:t>
            </a:r>
            <a:r>
              <a:rPr lang="pl-PL" sz="1600" dirty="0"/>
              <a:t> of: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 err="1"/>
              <a:t>voltage</a:t>
            </a:r>
            <a:r>
              <a:rPr lang="pl-PL" sz="1600" dirty="0"/>
              <a:t> </a:t>
            </a:r>
            <a:r>
              <a:rPr lang="pl-PL" sz="1600" dirty="0" err="1"/>
              <a:t>changes</a:t>
            </a:r>
            <a:endParaRPr lang="pl-PL" sz="16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600" dirty="0" err="1"/>
              <a:t>calcium</a:t>
            </a:r>
            <a:r>
              <a:rPr lang="pl-PL" sz="1600" dirty="0"/>
              <a:t> </a:t>
            </a:r>
            <a:r>
              <a:rPr lang="pl-PL" sz="1600" dirty="0" err="1"/>
              <a:t>ion</a:t>
            </a:r>
            <a:r>
              <a:rPr lang="pl-PL" sz="1600" dirty="0"/>
              <a:t> </a:t>
            </a:r>
            <a:r>
              <a:rPr lang="pl-PL" sz="1600" dirty="0" err="1"/>
              <a:t>flows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8467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D15E3481-A4D0-B5D2-E6A9-AF2F5101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03" y="2316646"/>
            <a:ext cx="5353461" cy="2968586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A47937E-0AD8-AB21-4820-2EF09A2B0008}"/>
              </a:ext>
            </a:extLst>
          </p:cNvPr>
          <p:cNvSpPr txBox="1"/>
          <p:nvPr/>
        </p:nvSpPr>
        <p:spPr>
          <a:xfrm>
            <a:off x="6812280" y="2350103"/>
            <a:ext cx="52168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1" u="sng" dirty="0">
                <a:solidFill>
                  <a:schemeClr val="tx2"/>
                </a:solidFill>
              </a:rPr>
              <a:t>The </a:t>
            </a:r>
            <a:r>
              <a:rPr lang="pl-PL" sz="1200" b="1" u="sng" dirty="0" err="1">
                <a:solidFill>
                  <a:schemeClr val="tx2"/>
                </a:solidFill>
              </a:rPr>
              <a:t>largest</a:t>
            </a:r>
            <a:r>
              <a:rPr lang="pl-PL" sz="1200" b="1" u="sng" dirty="0">
                <a:solidFill>
                  <a:schemeClr val="tx2"/>
                </a:solidFill>
              </a:rPr>
              <a:t> and most </a:t>
            </a:r>
            <a:r>
              <a:rPr lang="pl-PL" sz="1200" b="1" u="sng" dirty="0" err="1">
                <a:solidFill>
                  <a:schemeClr val="tx2"/>
                </a:solidFill>
              </a:rPr>
              <a:t>powerful</a:t>
            </a:r>
            <a:r>
              <a:rPr lang="pl-PL" sz="1200" b="1" u="sng" dirty="0">
                <a:solidFill>
                  <a:schemeClr val="tx2"/>
                </a:solidFill>
              </a:rPr>
              <a:t> </a:t>
            </a:r>
            <a:r>
              <a:rPr lang="pl-PL" sz="1200" b="1" u="sng" dirty="0" err="1">
                <a:solidFill>
                  <a:schemeClr val="tx2"/>
                </a:solidFill>
              </a:rPr>
              <a:t>language</a:t>
            </a:r>
            <a:r>
              <a:rPr lang="pl-PL" sz="1200" b="1" u="sng" dirty="0">
                <a:solidFill>
                  <a:schemeClr val="tx2"/>
                </a:solidFill>
              </a:rPr>
              <a:t> </a:t>
            </a:r>
            <a:r>
              <a:rPr lang="pl-PL" sz="1200" b="1" u="sng" dirty="0" err="1">
                <a:solidFill>
                  <a:schemeClr val="tx2"/>
                </a:solidFill>
              </a:rPr>
              <a:t>models</a:t>
            </a:r>
            <a:r>
              <a:rPr lang="pl-PL" sz="1200" b="1" u="sng" dirty="0">
                <a:solidFill>
                  <a:schemeClr val="tx2"/>
                </a:solidFill>
              </a:rPr>
              <a:t> (</a:t>
            </a:r>
            <a:r>
              <a:rPr lang="pl-PL" sz="1200" b="1" u="sng" dirty="0" err="1">
                <a:solidFill>
                  <a:schemeClr val="tx2"/>
                </a:solidFill>
              </a:rPr>
              <a:t>L</a:t>
            </a:r>
            <a:r>
              <a:rPr lang="pl-PL" sz="1200" dirty="0" err="1"/>
              <a:t>arge</a:t>
            </a:r>
            <a:r>
              <a:rPr lang="pl-PL" sz="1200" dirty="0"/>
              <a:t> Language </a:t>
            </a:r>
            <a:r>
              <a:rPr lang="pl-PL" sz="1200" dirty="0" err="1"/>
              <a:t>Models</a:t>
            </a:r>
            <a:r>
              <a:rPr lang="pl-PL" sz="1200" dirty="0"/>
              <a:t> LLM )</a:t>
            </a:r>
            <a:r>
              <a:rPr lang="pl-PL" sz="1200" b="1" u="sng" dirty="0">
                <a:solidFill>
                  <a:schemeClr val="tx2"/>
                </a:solidFill>
              </a:rPr>
              <a:t>:</a:t>
            </a:r>
          </a:p>
          <a:p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 err="1"/>
              <a:t>PaLM</a:t>
            </a:r>
            <a:r>
              <a:rPr lang="pl-PL" sz="1200" dirty="0"/>
              <a:t> - Google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/>
              <a:t>MT-NLG - </a:t>
            </a:r>
            <a:r>
              <a:rPr lang="pl-PL" sz="1200" dirty="0" err="1"/>
              <a:t>Nvidia</a:t>
            </a:r>
            <a:r>
              <a:rPr lang="pl-PL" sz="1200" dirty="0"/>
              <a:t> i Microsoft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/>
              <a:t>GPT 3 - Open AI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 err="1"/>
              <a:t>Bloom</a:t>
            </a:r>
            <a:r>
              <a:rPr lang="pl-PL" sz="1200" dirty="0"/>
              <a:t> - </a:t>
            </a:r>
            <a:r>
              <a:rPr lang="pl-PL" sz="1200" dirty="0" err="1"/>
              <a:t>Appitierre</a:t>
            </a:r>
            <a:r>
              <a:rPr lang="pl-PL" sz="1200" dirty="0"/>
              <a:t>  </a:t>
            </a:r>
            <a:r>
              <a:rPr lang="pl-PL" sz="1200" dirty="0" err="1"/>
              <a:t>stariup</a:t>
            </a:r>
            <a:r>
              <a:rPr lang="pl-PL" sz="1200" dirty="0"/>
              <a:t> (Birmingham)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C771EB8-DD28-E739-8ABD-397F01C8AB4E}"/>
              </a:ext>
            </a:extLst>
          </p:cNvPr>
          <p:cNvSpPr txBox="1"/>
          <p:nvPr/>
        </p:nvSpPr>
        <p:spPr>
          <a:xfrm>
            <a:off x="6812280" y="4156242"/>
            <a:ext cx="47442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/>
              <a:t>The human brain has 100 billion neurons, and each one can form synapses with 10,000 others.</a:t>
            </a:r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/>
              <a:t>An octopus' brain contains about 500 million neurons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704200E-5C3B-22F7-14FA-D0BCD45D16A4}"/>
              </a:ext>
            </a:extLst>
          </p:cNvPr>
          <p:cNvSpPr txBox="1"/>
          <p:nvPr/>
        </p:nvSpPr>
        <p:spPr>
          <a:xfrm>
            <a:off x="357809" y="2209028"/>
            <a:ext cx="1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err="1"/>
              <a:t>billion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4704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6611C4F-F138-98E0-1F70-DF6D62821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492753"/>
            <a:ext cx="7741920" cy="61651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CA0660E-C2D7-D557-BAFB-25CA692D72B8}"/>
              </a:ext>
            </a:extLst>
          </p:cNvPr>
          <p:cNvSpPr txBox="1"/>
          <p:nvPr/>
        </p:nvSpPr>
        <p:spPr>
          <a:xfrm>
            <a:off x="8766048" y="2231136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/>
              <a:t>WuDao</a:t>
            </a:r>
            <a:r>
              <a:rPr lang="pl-PL" b="1" dirty="0"/>
              <a:t> –&gt; 1.7 </a:t>
            </a:r>
            <a:r>
              <a:rPr lang="pl-PL" b="1" dirty="0" err="1"/>
              <a:t>trillion</a:t>
            </a:r>
            <a:r>
              <a:rPr lang="pl-PL" b="1" dirty="0"/>
              <a:t> </a:t>
            </a:r>
            <a:r>
              <a:rPr lang="pl-PL" b="1" dirty="0" err="1"/>
              <a:t>parameters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52886439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29759</TotalTime>
  <Words>951</Words>
  <Application>Microsoft Office PowerPoint</Application>
  <PresentationFormat>Panoramiczny</PresentationFormat>
  <Paragraphs>149</Paragraphs>
  <Slides>38</Slides>
  <Notes>7</Notes>
  <HiddenSlides>0</HiddenSlides>
  <MMClips>1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Cavolini</vt:lpstr>
      <vt:lpstr>CIDFont+F143</vt:lpstr>
      <vt:lpstr>Delivery</vt:lpstr>
      <vt:lpstr>Symbol</vt:lpstr>
      <vt:lpstr>Wingdings</vt:lpstr>
      <vt:lpstr>Motyw pakietu Office</vt:lpstr>
      <vt:lpstr>Prezentacja programu PowerPoint</vt:lpstr>
      <vt:lpstr>AI </vt:lpstr>
      <vt:lpstr>Prezentacja programu PowerPoint</vt:lpstr>
      <vt:lpstr>Prezentacja programu PowerPoint</vt:lpstr>
      <vt:lpstr>Workshop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wojciech michalski</dc:creator>
  <cp:lastModifiedBy>Wojciech Michalski (DHL PL)</cp:lastModifiedBy>
  <cp:revision>223</cp:revision>
  <dcterms:created xsi:type="dcterms:W3CDTF">2022-10-25T06:18:31Z</dcterms:created>
  <dcterms:modified xsi:type="dcterms:W3CDTF">2023-12-04T16:42:33Z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2022-11-02T07:18:33Z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42be540e-b65d-4b1c-84f7-5e1aed378c67</vt:lpwstr>
  </property>
  <property fmtid="{D5CDD505-2E9C-101B-9397-08002B2CF9AE}" pid="8" name="MSIP_Label_736915f3-2f02-4945-8997-f2963298db46_ContentBits">
    <vt:lpwstr>1</vt:lpwstr>
  </property>
</Properties>
</file>